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50399950" cy="3239928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3D5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9613" autoAdjust="0"/>
    <p:restoredTop sz="94660"/>
  </p:normalViewPr>
  <p:slideViewPr>
    <p:cSldViewPr snapToGrid="0">
      <p:cViewPr varScale="1">
        <p:scale>
          <a:sx n="16" d="100"/>
          <a:sy n="16" d="100"/>
        </p:scale>
        <p:origin x="120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299994" y="5302386"/>
            <a:ext cx="37799963" cy="11279752"/>
          </a:xfrm>
        </p:spPr>
        <p:txBody>
          <a:bodyPr anchor="b"/>
          <a:lstStyle>
            <a:lvl1pPr algn="ctr">
              <a:defRPr sz="24803"/>
            </a:lvl1pPr>
          </a:lstStyle>
          <a:p>
            <a:r>
              <a:rPr lang="en-US"/>
              <a:t>Click to edit Master title style</a:t>
            </a:r>
            <a:endParaRPr lang="en-US" dirty="0"/>
          </a:p>
        </p:txBody>
      </p:sp>
      <p:sp>
        <p:nvSpPr>
          <p:cNvPr id="3" name="Subtitle 2"/>
          <p:cNvSpPr>
            <a:spLocks noGrp="1"/>
          </p:cNvSpPr>
          <p:nvPr>
            <p:ph type="subTitle" idx="1"/>
          </p:nvPr>
        </p:nvSpPr>
        <p:spPr>
          <a:xfrm>
            <a:off x="6299994" y="17017128"/>
            <a:ext cx="37799963" cy="7822326"/>
          </a:xfrm>
        </p:spPr>
        <p:txBody>
          <a:bodyPr/>
          <a:lstStyle>
            <a:lvl1pPr marL="0" indent="0" algn="ctr">
              <a:buNone/>
              <a:defRPr sz="9921"/>
            </a:lvl1pPr>
            <a:lvl2pPr marL="1890019" indent="0" algn="ctr">
              <a:buNone/>
              <a:defRPr sz="8268"/>
            </a:lvl2pPr>
            <a:lvl3pPr marL="3780038" indent="0" algn="ctr">
              <a:buNone/>
              <a:defRPr sz="7441"/>
            </a:lvl3pPr>
            <a:lvl4pPr marL="5670057" indent="0" algn="ctr">
              <a:buNone/>
              <a:defRPr sz="6614"/>
            </a:lvl4pPr>
            <a:lvl5pPr marL="7560076" indent="0" algn="ctr">
              <a:buNone/>
              <a:defRPr sz="6614"/>
            </a:lvl5pPr>
            <a:lvl6pPr marL="9450095" indent="0" algn="ctr">
              <a:buNone/>
              <a:defRPr sz="6614"/>
            </a:lvl6pPr>
            <a:lvl7pPr marL="11340114" indent="0" algn="ctr">
              <a:buNone/>
              <a:defRPr sz="6614"/>
            </a:lvl7pPr>
            <a:lvl8pPr marL="13230134" indent="0" algn="ctr">
              <a:buNone/>
              <a:defRPr sz="6614"/>
            </a:lvl8pPr>
            <a:lvl9pPr marL="15120153" indent="0" algn="ctr">
              <a:buNone/>
              <a:defRPr sz="661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A66AF60-BDC5-4724-9B09-5D1BC01B836B}" type="datetimeFigureOut">
              <a:rPr lang="en-US" smtClean="0"/>
              <a:t>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F01A68-FAA6-458F-B085-4BF51D6171B5}" type="slidenum">
              <a:rPr lang="en-US" smtClean="0"/>
              <a:t>‹#›</a:t>
            </a:fld>
            <a:endParaRPr lang="en-US"/>
          </a:p>
        </p:txBody>
      </p:sp>
    </p:spTree>
    <p:extLst>
      <p:ext uri="{BB962C8B-B14F-4D97-AF65-F5344CB8AC3E}">
        <p14:creationId xmlns:p14="http://schemas.microsoft.com/office/powerpoint/2010/main" val="1291214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A66AF60-BDC5-4724-9B09-5D1BC01B836B}" type="datetimeFigureOut">
              <a:rPr lang="en-US" smtClean="0"/>
              <a:t>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F01A68-FAA6-458F-B085-4BF51D6171B5}" type="slidenum">
              <a:rPr lang="en-US" smtClean="0"/>
              <a:t>‹#›</a:t>
            </a:fld>
            <a:endParaRPr lang="en-US"/>
          </a:p>
        </p:txBody>
      </p:sp>
    </p:spTree>
    <p:extLst>
      <p:ext uri="{BB962C8B-B14F-4D97-AF65-F5344CB8AC3E}">
        <p14:creationId xmlns:p14="http://schemas.microsoft.com/office/powerpoint/2010/main" val="25823157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067464" y="1724962"/>
            <a:ext cx="10867489" cy="2745689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464997" y="1724962"/>
            <a:ext cx="31972468" cy="274568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A66AF60-BDC5-4724-9B09-5D1BC01B836B}" type="datetimeFigureOut">
              <a:rPr lang="en-US" smtClean="0"/>
              <a:t>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F01A68-FAA6-458F-B085-4BF51D6171B5}" type="slidenum">
              <a:rPr lang="en-US" smtClean="0"/>
              <a:t>‹#›</a:t>
            </a:fld>
            <a:endParaRPr lang="en-US"/>
          </a:p>
        </p:txBody>
      </p:sp>
    </p:spTree>
    <p:extLst>
      <p:ext uri="{BB962C8B-B14F-4D97-AF65-F5344CB8AC3E}">
        <p14:creationId xmlns:p14="http://schemas.microsoft.com/office/powerpoint/2010/main" val="22173280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A66AF60-BDC5-4724-9B09-5D1BC01B836B}" type="datetimeFigureOut">
              <a:rPr lang="en-US" smtClean="0"/>
              <a:t>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F01A68-FAA6-458F-B085-4BF51D6171B5}" type="slidenum">
              <a:rPr lang="en-US" smtClean="0"/>
              <a:t>‹#›</a:t>
            </a:fld>
            <a:endParaRPr lang="en-US"/>
          </a:p>
        </p:txBody>
      </p:sp>
    </p:spTree>
    <p:extLst>
      <p:ext uri="{BB962C8B-B14F-4D97-AF65-F5344CB8AC3E}">
        <p14:creationId xmlns:p14="http://schemas.microsoft.com/office/powerpoint/2010/main" val="2910703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38747" y="8077327"/>
            <a:ext cx="43469957" cy="13477201"/>
          </a:xfrm>
        </p:spPr>
        <p:txBody>
          <a:bodyPr anchor="b"/>
          <a:lstStyle>
            <a:lvl1pPr>
              <a:defRPr sz="24803"/>
            </a:lvl1pPr>
          </a:lstStyle>
          <a:p>
            <a:r>
              <a:rPr lang="en-US"/>
              <a:t>Click to edit Master title style</a:t>
            </a:r>
            <a:endParaRPr lang="en-US" dirty="0"/>
          </a:p>
        </p:txBody>
      </p:sp>
      <p:sp>
        <p:nvSpPr>
          <p:cNvPr id="3" name="Text Placeholder 2"/>
          <p:cNvSpPr>
            <a:spLocks noGrp="1"/>
          </p:cNvSpPr>
          <p:nvPr>
            <p:ph type="body" idx="1"/>
          </p:nvPr>
        </p:nvSpPr>
        <p:spPr>
          <a:xfrm>
            <a:off x="3438747" y="21682028"/>
            <a:ext cx="43469957" cy="7087342"/>
          </a:xfrm>
        </p:spPr>
        <p:txBody>
          <a:bodyPr/>
          <a:lstStyle>
            <a:lvl1pPr marL="0" indent="0">
              <a:buNone/>
              <a:defRPr sz="9921">
                <a:solidFill>
                  <a:schemeClr val="tx1">
                    <a:tint val="75000"/>
                  </a:schemeClr>
                </a:solidFill>
              </a:defRPr>
            </a:lvl1pPr>
            <a:lvl2pPr marL="1890019" indent="0">
              <a:buNone/>
              <a:defRPr sz="8268">
                <a:solidFill>
                  <a:schemeClr val="tx1">
                    <a:tint val="75000"/>
                  </a:schemeClr>
                </a:solidFill>
              </a:defRPr>
            </a:lvl2pPr>
            <a:lvl3pPr marL="3780038" indent="0">
              <a:buNone/>
              <a:defRPr sz="7441">
                <a:solidFill>
                  <a:schemeClr val="tx1">
                    <a:tint val="75000"/>
                  </a:schemeClr>
                </a:solidFill>
              </a:defRPr>
            </a:lvl3pPr>
            <a:lvl4pPr marL="5670057" indent="0">
              <a:buNone/>
              <a:defRPr sz="6614">
                <a:solidFill>
                  <a:schemeClr val="tx1">
                    <a:tint val="75000"/>
                  </a:schemeClr>
                </a:solidFill>
              </a:defRPr>
            </a:lvl4pPr>
            <a:lvl5pPr marL="7560076" indent="0">
              <a:buNone/>
              <a:defRPr sz="6614">
                <a:solidFill>
                  <a:schemeClr val="tx1">
                    <a:tint val="75000"/>
                  </a:schemeClr>
                </a:solidFill>
              </a:defRPr>
            </a:lvl5pPr>
            <a:lvl6pPr marL="9450095" indent="0">
              <a:buNone/>
              <a:defRPr sz="6614">
                <a:solidFill>
                  <a:schemeClr val="tx1">
                    <a:tint val="75000"/>
                  </a:schemeClr>
                </a:solidFill>
              </a:defRPr>
            </a:lvl6pPr>
            <a:lvl7pPr marL="11340114" indent="0">
              <a:buNone/>
              <a:defRPr sz="6614">
                <a:solidFill>
                  <a:schemeClr val="tx1">
                    <a:tint val="75000"/>
                  </a:schemeClr>
                </a:solidFill>
              </a:defRPr>
            </a:lvl7pPr>
            <a:lvl8pPr marL="13230134" indent="0">
              <a:buNone/>
              <a:defRPr sz="6614">
                <a:solidFill>
                  <a:schemeClr val="tx1">
                    <a:tint val="75000"/>
                  </a:schemeClr>
                </a:solidFill>
              </a:defRPr>
            </a:lvl8pPr>
            <a:lvl9pPr marL="15120153" indent="0">
              <a:buNone/>
              <a:defRPr sz="661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A66AF60-BDC5-4724-9B09-5D1BC01B836B}" type="datetimeFigureOut">
              <a:rPr lang="en-US" smtClean="0"/>
              <a:t>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F01A68-FAA6-458F-B085-4BF51D6171B5}" type="slidenum">
              <a:rPr lang="en-US" smtClean="0"/>
              <a:t>‹#›</a:t>
            </a:fld>
            <a:endParaRPr lang="en-US"/>
          </a:p>
        </p:txBody>
      </p:sp>
    </p:spTree>
    <p:extLst>
      <p:ext uri="{BB962C8B-B14F-4D97-AF65-F5344CB8AC3E}">
        <p14:creationId xmlns:p14="http://schemas.microsoft.com/office/powerpoint/2010/main" val="13894750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464996" y="8624810"/>
            <a:ext cx="21419979" cy="205570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5514975" y="8624810"/>
            <a:ext cx="21419979" cy="205570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A66AF60-BDC5-4724-9B09-5D1BC01B836B}" type="datetimeFigureOut">
              <a:rPr lang="en-US" smtClean="0"/>
              <a:t>2/25/2021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F01A68-FAA6-458F-B085-4BF51D6171B5}" type="slidenum">
              <a:rPr lang="en-US" smtClean="0"/>
              <a:t>‹#›</a:t>
            </a:fld>
            <a:endParaRPr lang="en-US"/>
          </a:p>
        </p:txBody>
      </p:sp>
    </p:spTree>
    <p:extLst>
      <p:ext uri="{BB962C8B-B14F-4D97-AF65-F5344CB8AC3E}">
        <p14:creationId xmlns:p14="http://schemas.microsoft.com/office/powerpoint/2010/main" val="2481582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71561" y="1724964"/>
            <a:ext cx="43469957" cy="6262365"/>
          </a:xfrm>
        </p:spPr>
        <p:txBody>
          <a:bodyPr/>
          <a:lstStyle/>
          <a:p>
            <a:r>
              <a:rPr lang="en-US"/>
              <a:t>Click to edit Master title style</a:t>
            </a:r>
            <a:endParaRPr lang="en-US" dirty="0"/>
          </a:p>
        </p:txBody>
      </p:sp>
      <p:sp>
        <p:nvSpPr>
          <p:cNvPr id="3" name="Text Placeholder 2"/>
          <p:cNvSpPr>
            <a:spLocks noGrp="1"/>
          </p:cNvSpPr>
          <p:nvPr>
            <p:ph type="body" idx="1"/>
          </p:nvPr>
        </p:nvSpPr>
        <p:spPr>
          <a:xfrm>
            <a:off x="3471563" y="7942328"/>
            <a:ext cx="21321539" cy="3892412"/>
          </a:xfrm>
        </p:spPr>
        <p:txBody>
          <a:bodyPr anchor="b"/>
          <a:lstStyle>
            <a:lvl1pPr marL="0" indent="0">
              <a:buNone/>
              <a:defRPr sz="9921" b="1"/>
            </a:lvl1pPr>
            <a:lvl2pPr marL="1890019" indent="0">
              <a:buNone/>
              <a:defRPr sz="8268" b="1"/>
            </a:lvl2pPr>
            <a:lvl3pPr marL="3780038" indent="0">
              <a:buNone/>
              <a:defRPr sz="7441" b="1"/>
            </a:lvl3pPr>
            <a:lvl4pPr marL="5670057" indent="0">
              <a:buNone/>
              <a:defRPr sz="6614" b="1"/>
            </a:lvl4pPr>
            <a:lvl5pPr marL="7560076" indent="0">
              <a:buNone/>
              <a:defRPr sz="6614" b="1"/>
            </a:lvl5pPr>
            <a:lvl6pPr marL="9450095" indent="0">
              <a:buNone/>
              <a:defRPr sz="6614" b="1"/>
            </a:lvl6pPr>
            <a:lvl7pPr marL="11340114" indent="0">
              <a:buNone/>
              <a:defRPr sz="6614" b="1"/>
            </a:lvl7pPr>
            <a:lvl8pPr marL="13230134" indent="0">
              <a:buNone/>
              <a:defRPr sz="6614" b="1"/>
            </a:lvl8pPr>
            <a:lvl9pPr marL="15120153" indent="0">
              <a:buNone/>
              <a:defRPr sz="6614" b="1"/>
            </a:lvl9pPr>
          </a:lstStyle>
          <a:p>
            <a:pPr lvl="0"/>
            <a:r>
              <a:rPr lang="en-US"/>
              <a:t>Click to edit Master text styles</a:t>
            </a:r>
          </a:p>
        </p:txBody>
      </p:sp>
      <p:sp>
        <p:nvSpPr>
          <p:cNvPr id="4" name="Content Placeholder 3"/>
          <p:cNvSpPr>
            <a:spLocks noGrp="1"/>
          </p:cNvSpPr>
          <p:nvPr>
            <p:ph sz="half" idx="2"/>
          </p:nvPr>
        </p:nvSpPr>
        <p:spPr>
          <a:xfrm>
            <a:off x="3471563" y="11834740"/>
            <a:ext cx="21321539" cy="174071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5514975" y="7942328"/>
            <a:ext cx="21426543" cy="3892412"/>
          </a:xfrm>
        </p:spPr>
        <p:txBody>
          <a:bodyPr anchor="b"/>
          <a:lstStyle>
            <a:lvl1pPr marL="0" indent="0">
              <a:buNone/>
              <a:defRPr sz="9921" b="1"/>
            </a:lvl1pPr>
            <a:lvl2pPr marL="1890019" indent="0">
              <a:buNone/>
              <a:defRPr sz="8268" b="1"/>
            </a:lvl2pPr>
            <a:lvl3pPr marL="3780038" indent="0">
              <a:buNone/>
              <a:defRPr sz="7441" b="1"/>
            </a:lvl3pPr>
            <a:lvl4pPr marL="5670057" indent="0">
              <a:buNone/>
              <a:defRPr sz="6614" b="1"/>
            </a:lvl4pPr>
            <a:lvl5pPr marL="7560076" indent="0">
              <a:buNone/>
              <a:defRPr sz="6614" b="1"/>
            </a:lvl5pPr>
            <a:lvl6pPr marL="9450095" indent="0">
              <a:buNone/>
              <a:defRPr sz="6614" b="1"/>
            </a:lvl6pPr>
            <a:lvl7pPr marL="11340114" indent="0">
              <a:buNone/>
              <a:defRPr sz="6614" b="1"/>
            </a:lvl7pPr>
            <a:lvl8pPr marL="13230134" indent="0">
              <a:buNone/>
              <a:defRPr sz="6614" b="1"/>
            </a:lvl8pPr>
            <a:lvl9pPr marL="15120153" indent="0">
              <a:buNone/>
              <a:defRPr sz="6614" b="1"/>
            </a:lvl9pPr>
          </a:lstStyle>
          <a:p>
            <a:pPr lvl="0"/>
            <a:r>
              <a:rPr lang="en-US"/>
              <a:t>Click to edit Master text styles</a:t>
            </a:r>
          </a:p>
        </p:txBody>
      </p:sp>
      <p:sp>
        <p:nvSpPr>
          <p:cNvPr id="6" name="Content Placeholder 5"/>
          <p:cNvSpPr>
            <a:spLocks noGrp="1"/>
          </p:cNvSpPr>
          <p:nvPr>
            <p:ph sz="quarter" idx="4"/>
          </p:nvPr>
        </p:nvSpPr>
        <p:spPr>
          <a:xfrm>
            <a:off x="25514975" y="11834740"/>
            <a:ext cx="21426543" cy="174071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A66AF60-BDC5-4724-9B09-5D1BC01B836B}" type="datetimeFigureOut">
              <a:rPr lang="en-US" smtClean="0"/>
              <a:t>2/25/2021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F01A68-FAA6-458F-B085-4BF51D6171B5}" type="slidenum">
              <a:rPr lang="en-US" smtClean="0"/>
              <a:t>‹#›</a:t>
            </a:fld>
            <a:endParaRPr lang="en-US"/>
          </a:p>
        </p:txBody>
      </p:sp>
    </p:spTree>
    <p:extLst>
      <p:ext uri="{BB962C8B-B14F-4D97-AF65-F5344CB8AC3E}">
        <p14:creationId xmlns:p14="http://schemas.microsoft.com/office/powerpoint/2010/main" val="36049942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A66AF60-BDC5-4724-9B09-5D1BC01B836B}" type="datetimeFigureOut">
              <a:rPr lang="en-US" smtClean="0"/>
              <a:t>2/25/2021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F01A68-FAA6-458F-B085-4BF51D6171B5}" type="slidenum">
              <a:rPr lang="en-US" smtClean="0"/>
              <a:t>‹#›</a:t>
            </a:fld>
            <a:endParaRPr lang="en-US"/>
          </a:p>
        </p:txBody>
      </p:sp>
    </p:spTree>
    <p:extLst>
      <p:ext uri="{BB962C8B-B14F-4D97-AF65-F5344CB8AC3E}">
        <p14:creationId xmlns:p14="http://schemas.microsoft.com/office/powerpoint/2010/main" val="35096857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66AF60-BDC5-4724-9B09-5D1BC01B836B}" type="datetimeFigureOut">
              <a:rPr lang="en-US" smtClean="0"/>
              <a:t>2/25/2021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F01A68-FAA6-458F-B085-4BF51D6171B5}" type="slidenum">
              <a:rPr lang="en-US" smtClean="0"/>
              <a:t>‹#›</a:t>
            </a:fld>
            <a:endParaRPr lang="en-US"/>
          </a:p>
        </p:txBody>
      </p:sp>
    </p:spTree>
    <p:extLst>
      <p:ext uri="{BB962C8B-B14F-4D97-AF65-F5344CB8AC3E}">
        <p14:creationId xmlns:p14="http://schemas.microsoft.com/office/powerpoint/2010/main" val="33412380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71563" y="2159952"/>
            <a:ext cx="16255294" cy="7559834"/>
          </a:xfrm>
        </p:spPr>
        <p:txBody>
          <a:bodyPr anchor="b"/>
          <a:lstStyle>
            <a:lvl1pPr>
              <a:defRPr sz="13228"/>
            </a:lvl1pPr>
          </a:lstStyle>
          <a:p>
            <a:r>
              <a:rPr lang="en-US"/>
              <a:t>Click to edit Master title style</a:t>
            </a:r>
            <a:endParaRPr lang="en-US" dirty="0"/>
          </a:p>
        </p:txBody>
      </p:sp>
      <p:sp>
        <p:nvSpPr>
          <p:cNvPr id="3" name="Content Placeholder 2"/>
          <p:cNvSpPr>
            <a:spLocks noGrp="1"/>
          </p:cNvSpPr>
          <p:nvPr>
            <p:ph idx="1"/>
          </p:nvPr>
        </p:nvSpPr>
        <p:spPr>
          <a:xfrm>
            <a:off x="21426543" y="4664900"/>
            <a:ext cx="25514975" cy="23024494"/>
          </a:xfrm>
        </p:spPr>
        <p:txBody>
          <a:bodyPr/>
          <a:lstStyle>
            <a:lvl1pPr>
              <a:defRPr sz="13228"/>
            </a:lvl1pPr>
            <a:lvl2pPr>
              <a:defRPr sz="11575"/>
            </a:lvl2pPr>
            <a:lvl3pPr>
              <a:defRPr sz="9921"/>
            </a:lvl3pPr>
            <a:lvl4pPr>
              <a:defRPr sz="8268"/>
            </a:lvl4pPr>
            <a:lvl5pPr>
              <a:defRPr sz="8268"/>
            </a:lvl5pPr>
            <a:lvl6pPr>
              <a:defRPr sz="8268"/>
            </a:lvl6pPr>
            <a:lvl7pPr>
              <a:defRPr sz="8268"/>
            </a:lvl7pPr>
            <a:lvl8pPr>
              <a:defRPr sz="8268"/>
            </a:lvl8pPr>
            <a:lvl9pPr>
              <a:defRPr sz="826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71563" y="9719786"/>
            <a:ext cx="16255294" cy="18007107"/>
          </a:xfrm>
        </p:spPr>
        <p:txBody>
          <a:bodyPr/>
          <a:lstStyle>
            <a:lvl1pPr marL="0" indent="0">
              <a:buNone/>
              <a:defRPr sz="6614"/>
            </a:lvl1pPr>
            <a:lvl2pPr marL="1890019" indent="0">
              <a:buNone/>
              <a:defRPr sz="5787"/>
            </a:lvl2pPr>
            <a:lvl3pPr marL="3780038" indent="0">
              <a:buNone/>
              <a:defRPr sz="4961"/>
            </a:lvl3pPr>
            <a:lvl4pPr marL="5670057" indent="0">
              <a:buNone/>
              <a:defRPr sz="4134"/>
            </a:lvl4pPr>
            <a:lvl5pPr marL="7560076" indent="0">
              <a:buNone/>
              <a:defRPr sz="4134"/>
            </a:lvl5pPr>
            <a:lvl6pPr marL="9450095" indent="0">
              <a:buNone/>
              <a:defRPr sz="4134"/>
            </a:lvl6pPr>
            <a:lvl7pPr marL="11340114" indent="0">
              <a:buNone/>
              <a:defRPr sz="4134"/>
            </a:lvl7pPr>
            <a:lvl8pPr marL="13230134" indent="0">
              <a:buNone/>
              <a:defRPr sz="4134"/>
            </a:lvl8pPr>
            <a:lvl9pPr marL="15120153" indent="0">
              <a:buNone/>
              <a:defRPr sz="4134"/>
            </a:lvl9pPr>
          </a:lstStyle>
          <a:p>
            <a:pPr lvl="0"/>
            <a:r>
              <a:rPr lang="en-US"/>
              <a:t>Click to edit Master text styles</a:t>
            </a:r>
          </a:p>
        </p:txBody>
      </p:sp>
      <p:sp>
        <p:nvSpPr>
          <p:cNvPr id="5" name="Date Placeholder 4"/>
          <p:cNvSpPr>
            <a:spLocks noGrp="1"/>
          </p:cNvSpPr>
          <p:nvPr>
            <p:ph type="dt" sz="half" idx="10"/>
          </p:nvPr>
        </p:nvSpPr>
        <p:spPr/>
        <p:txBody>
          <a:bodyPr/>
          <a:lstStyle/>
          <a:p>
            <a:fld id="{0A66AF60-BDC5-4724-9B09-5D1BC01B836B}" type="datetimeFigureOut">
              <a:rPr lang="en-US" smtClean="0"/>
              <a:t>2/25/2021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F01A68-FAA6-458F-B085-4BF51D6171B5}" type="slidenum">
              <a:rPr lang="en-US" smtClean="0"/>
              <a:t>‹#›</a:t>
            </a:fld>
            <a:endParaRPr lang="en-US"/>
          </a:p>
        </p:txBody>
      </p:sp>
    </p:spTree>
    <p:extLst>
      <p:ext uri="{BB962C8B-B14F-4D97-AF65-F5344CB8AC3E}">
        <p14:creationId xmlns:p14="http://schemas.microsoft.com/office/powerpoint/2010/main" val="257847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71563" y="2159952"/>
            <a:ext cx="16255294" cy="7559834"/>
          </a:xfrm>
        </p:spPr>
        <p:txBody>
          <a:bodyPr anchor="b"/>
          <a:lstStyle>
            <a:lvl1pPr>
              <a:defRPr sz="13228"/>
            </a:lvl1pPr>
          </a:lstStyle>
          <a:p>
            <a:r>
              <a:rPr lang="en-US"/>
              <a:t>Click to edit Master title style</a:t>
            </a:r>
            <a:endParaRPr lang="en-US" dirty="0"/>
          </a:p>
        </p:txBody>
      </p:sp>
      <p:sp>
        <p:nvSpPr>
          <p:cNvPr id="3" name="Picture Placeholder 2"/>
          <p:cNvSpPr>
            <a:spLocks noGrp="1" noChangeAspect="1"/>
          </p:cNvSpPr>
          <p:nvPr>
            <p:ph type="pic" idx="1"/>
          </p:nvPr>
        </p:nvSpPr>
        <p:spPr>
          <a:xfrm>
            <a:off x="21426543" y="4664900"/>
            <a:ext cx="25514975" cy="23024494"/>
          </a:xfrm>
        </p:spPr>
        <p:txBody>
          <a:bodyPr anchor="t"/>
          <a:lstStyle>
            <a:lvl1pPr marL="0" indent="0">
              <a:buNone/>
              <a:defRPr sz="13228"/>
            </a:lvl1pPr>
            <a:lvl2pPr marL="1890019" indent="0">
              <a:buNone/>
              <a:defRPr sz="11575"/>
            </a:lvl2pPr>
            <a:lvl3pPr marL="3780038" indent="0">
              <a:buNone/>
              <a:defRPr sz="9921"/>
            </a:lvl3pPr>
            <a:lvl4pPr marL="5670057" indent="0">
              <a:buNone/>
              <a:defRPr sz="8268"/>
            </a:lvl4pPr>
            <a:lvl5pPr marL="7560076" indent="0">
              <a:buNone/>
              <a:defRPr sz="8268"/>
            </a:lvl5pPr>
            <a:lvl6pPr marL="9450095" indent="0">
              <a:buNone/>
              <a:defRPr sz="8268"/>
            </a:lvl6pPr>
            <a:lvl7pPr marL="11340114" indent="0">
              <a:buNone/>
              <a:defRPr sz="8268"/>
            </a:lvl7pPr>
            <a:lvl8pPr marL="13230134" indent="0">
              <a:buNone/>
              <a:defRPr sz="8268"/>
            </a:lvl8pPr>
            <a:lvl9pPr marL="15120153" indent="0">
              <a:buNone/>
              <a:defRPr sz="8268"/>
            </a:lvl9pPr>
          </a:lstStyle>
          <a:p>
            <a:r>
              <a:rPr lang="en-US"/>
              <a:t>Click icon to add picture</a:t>
            </a:r>
            <a:endParaRPr lang="en-US" dirty="0"/>
          </a:p>
        </p:txBody>
      </p:sp>
      <p:sp>
        <p:nvSpPr>
          <p:cNvPr id="4" name="Text Placeholder 3"/>
          <p:cNvSpPr>
            <a:spLocks noGrp="1"/>
          </p:cNvSpPr>
          <p:nvPr>
            <p:ph type="body" sz="half" idx="2"/>
          </p:nvPr>
        </p:nvSpPr>
        <p:spPr>
          <a:xfrm>
            <a:off x="3471563" y="9719786"/>
            <a:ext cx="16255294" cy="18007107"/>
          </a:xfrm>
        </p:spPr>
        <p:txBody>
          <a:bodyPr/>
          <a:lstStyle>
            <a:lvl1pPr marL="0" indent="0">
              <a:buNone/>
              <a:defRPr sz="6614"/>
            </a:lvl1pPr>
            <a:lvl2pPr marL="1890019" indent="0">
              <a:buNone/>
              <a:defRPr sz="5787"/>
            </a:lvl2pPr>
            <a:lvl3pPr marL="3780038" indent="0">
              <a:buNone/>
              <a:defRPr sz="4961"/>
            </a:lvl3pPr>
            <a:lvl4pPr marL="5670057" indent="0">
              <a:buNone/>
              <a:defRPr sz="4134"/>
            </a:lvl4pPr>
            <a:lvl5pPr marL="7560076" indent="0">
              <a:buNone/>
              <a:defRPr sz="4134"/>
            </a:lvl5pPr>
            <a:lvl6pPr marL="9450095" indent="0">
              <a:buNone/>
              <a:defRPr sz="4134"/>
            </a:lvl6pPr>
            <a:lvl7pPr marL="11340114" indent="0">
              <a:buNone/>
              <a:defRPr sz="4134"/>
            </a:lvl7pPr>
            <a:lvl8pPr marL="13230134" indent="0">
              <a:buNone/>
              <a:defRPr sz="4134"/>
            </a:lvl8pPr>
            <a:lvl9pPr marL="15120153" indent="0">
              <a:buNone/>
              <a:defRPr sz="4134"/>
            </a:lvl9pPr>
          </a:lstStyle>
          <a:p>
            <a:pPr lvl="0"/>
            <a:r>
              <a:rPr lang="en-US"/>
              <a:t>Click to edit Master text styles</a:t>
            </a:r>
          </a:p>
        </p:txBody>
      </p:sp>
      <p:sp>
        <p:nvSpPr>
          <p:cNvPr id="5" name="Date Placeholder 4"/>
          <p:cNvSpPr>
            <a:spLocks noGrp="1"/>
          </p:cNvSpPr>
          <p:nvPr>
            <p:ph type="dt" sz="half" idx="10"/>
          </p:nvPr>
        </p:nvSpPr>
        <p:spPr/>
        <p:txBody>
          <a:bodyPr/>
          <a:lstStyle/>
          <a:p>
            <a:fld id="{0A66AF60-BDC5-4724-9B09-5D1BC01B836B}" type="datetimeFigureOut">
              <a:rPr lang="en-US" smtClean="0"/>
              <a:t>2/25/2021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F01A68-FAA6-458F-B085-4BF51D6171B5}" type="slidenum">
              <a:rPr lang="en-US" smtClean="0"/>
              <a:t>‹#›</a:t>
            </a:fld>
            <a:endParaRPr lang="en-US"/>
          </a:p>
        </p:txBody>
      </p:sp>
    </p:spTree>
    <p:extLst>
      <p:ext uri="{BB962C8B-B14F-4D97-AF65-F5344CB8AC3E}">
        <p14:creationId xmlns:p14="http://schemas.microsoft.com/office/powerpoint/2010/main" val="2805214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64997" y="1724964"/>
            <a:ext cx="43469957" cy="626236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464997" y="8624810"/>
            <a:ext cx="43469957" cy="2055705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464996" y="30029342"/>
            <a:ext cx="11339989" cy="1724962"/>
          </a:xfrm>
          <a:prstGeom prst="rect">
            <a:avLst/>
          </a:prstGeom>
        </p:spPr>
        <p:txBody>
          <a:bodyPr vert="horz" lIns="91440" tIns="45720" rIns="91440" bIns="45720" rtlCol="0" anchor="ctr"/>
          <a:lstStyle>
            <a:lvl1pPr algn="l">
              <a:defRPr sz="4961">
                <a:solidFill>
                  <a:schemeClr val="tx1">
                    <a:tint val="75000"/>
                  </a:schemeClr>
                </a:solidFill>
              </a:defRPr>
            </a:lvl1pPr>
          </a:lstStyle>
          <a:p>
            <a:fld id="{0A66AF60-BDC5-4724-9B09-5D1BC01B836B}" type="datetimeFigureOut">
              <a:rPr lang="en-US" smtClean="0"/>
              <a:t>2/25/2021</a:t>
            </a:fld>
            <a:endParaRPr lang="en-US"/>
          </a:p>
        </p:txBody>
      </p:sp>
      <p:sp>
        <p:nvSpPr>
          <p:cNvPr id="5" name="Footer Placeholder 4"/>
          <p:cNvSpPr>
            <a:spLocks noGrp="1"/>
          </p:cNvSpPr>
          <p:nvPr>
            <p:ph type="ftr" sz="quarter" idx="3"/>
          </p:nvPr>
        </p:nvSpPr>
        <p:spPr>
          <a:xfrm>
            <a:off x="16694984" y="30029342"/>
            <a:ext cx="17009983" cy="1724962"/>
          </a:xfrm>
          <a:prstGeom prst="rect">
            <a:avLst/>
          </a:prstGeom>
        </p:spPr>
        <p:txBody>
          <a:bodyPr vert="horz" lIns="91440" tIns="45720" rIns="91440" bIns="45720" rtlCol="0" anchor="ctr"/>
          <a:lstStyle>
            <a:lvl1pPr algn="ctr">
              <a:defRPr sz="4961">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5594965" y="30029342"/>
            <a:ext cx="11339989" cy="1724962"/>
          </a:xfrm>
          <a:prstGeom prst="rect">
            <a:avLst/>
          </a:prstGeom>
        </p:spPr>
        <p:txBody>
          <a:bodyPr vert="horz" lIns="91440" tIns="45720" rIns="91440" bIns="45720" rtlCol="0" anchor="ctr"/>
          <a:lstStyle>
            <a:lvl1pPr algn="r">
              <a:defRPr sz="4961">
                <a:solidFill>
                  <a:schemeClr val="tx1">
                    <a:tint val="75000"/>
                  </a:schemeClr>
                </a:solidFill>
              </a:defRPr>
            </a:lvl1pPr>
          </a:lstStyle>
          <a:p>
            <a:fld id="{D9F01A68-FAA6-458F-B085-4BF51D6171B5}" type="slidenum">
              <a:rPr lang="en-US" smtClean="0"/>
              <a:t>‹#›</a:t>
            </a:fld>
            <a:endParaRPr lang="en-US"/>
          </a:p>
        </p:txBody>
      </p:sp>
    </p:spTree>
    <p:extLst>
      <p:ext uri="{BB962C8B-B14F-4D97-AF65-F5344CB8AC3E}">
        <p14:creationId xmlns:p14="http://schemas.microsoft.com/office/powerpoint/2010/main" val="24462636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780038" rtl="0" eaLnBrk="1" latinLnBrk="0" hangingPunct="1">
        <a:lnSpc>
          <a:spcPct val="90000"/>
        </a:lnSpc>
        <a:spcBef>
          <a:spcPct val="0"/>
        </a:spcBef>
        <a:buNone/>
        <a:defRPr sz="18189" kern="1200">
          <a:solidFill>
            <a:schemeClr val="tx1"/>
          </a:solidFill>
          <a:latin typeface="+mj-lt"/>
          <a:ea typeface="+mj-ea"/>
          <a:cs typeface="+mj-cs"/>
        </a:defRPr>
      </a:lvl1pPr>
    </p:titleStyle>
    <p:bodyStyle>
      <a:lvl1pPr marL="945010" indent="-945010" algn="l" defTabSz="3780038" rtl="0" eaLnBrk="1" latinLnBrk="0" hangingPunct="1">
        <a:lnSpc>
          <a:spcPct val="90000"/>
        </a:lnSpc>
        <a:spcBef>
          <a:spcPts val="4134"/>
        </a:spcBef>
        <a:buFont typeface="Arial" panose="020B0604020202020204" pitchFamily="34" charset="0"/>
        <a:buChar char="•"/>
        <a:defRPr sz="11575" kern="1200">
          <a:solidFill>
            <a:schemeClr val="tx1"/>
          </a:solidFill>
          <a:latin typeface="+mn-lt"/>
          <a:ea typeface="+mn-ea"/>
          <a:cs typeface="+mn-cs"/>
        </a:defRPr>
      </a:lvl1pPr>
      <a:lvl2pPr marL="2835029" indent="-945010" algn="l" defTabSz="3780038" rtl="0" eaLnBrk="1" latinLnBrk="0" hangingPunct="1">
        <a:lnSpc>
          <a:spcPct val="90000"/>
        </a:lnSpc>
        <a:spcBef>
          <a:spcPts val="2067"/>
        </a:spcBef>
        <a:buFont typeface="Arial" panose="020B0604020202020204" pitchFamily="34" charset="0"/>
        <a:buChar char="•"/>
        <a:defRPr sz="9921" kern="1200">
          <a:solidFill>
            <a:schemeClr val="tx1"/>
          </a:solidFill>
          <a:latin typeface="+mn-lt"/>
          <a:ea typeface="+mn-ea"/>
          <a:cs typeface="+mn-cs"/>
        </a:defRPr>
      </a:lvl2pPr>
      <a:lvl3pPr marL="4725048" indent="-945010" algn="l" defTabSz="3780038" rtl="0" eaLnBrk="1" latinLnBrk="0" hangingPunct="1">
        <a:lnSpc>
          <a:spcPct val="90000"/>
        </a:lnSpc>
        <a:spcBef>
          <a:spcPts val="2067"/>
        </a:spcBef>
        <a:buFont typeface="Arial" panose="020B0604020202020204" pitchFamily="34" charset="0"/>
        <a:buChar char="•"/>
        <a:defRPr sz="8268" kern="1200">
          <a:solidFill>
            <a:schemeClr val="tx1"/>
          </a:solidFill>
          <a:latin typeface="+mn-lt"/>
          <a:ea typeface="+mn-ea"/>
          <a:cs typeface="+mn-cs"/>
        </a:defRPr>
      </a:lvl3pPr>
      <a:lvl4pPr marL="6615067" indent="-945010" algn="l" defTabSz="3780038" rtl="0" eaLnBrk="1" latinLnBrk="0" hangingPunct="1">
        <a:lnSpc>
          <a:spcPct val="90000"/>
        </a:lnSpc>
        <a:spcBef>
          <a:spcPts val="2067"/>
        </a:spcBef>
        <a:buFont typeface="Arial" panose="020B0604020202020204" pitchFamily="34" charset="0"/>
        <a:buChar char="•"/>
        <a:defRPr sz="7441" kern="1200">
          <a:solidFill>
            <a:schemeClr val="tx1"/>
          </a:solidFill>
          <a:latin typeface="+mn-lt"/>
          <a:ea typeface="+mn-ea"/>
          <a:cs typeface="+mn-cs"/>
        </a:defRPr>
      </a:lvl4pPr>
      <a:lvl5pPr marL="8505086" indent="-945010" algn="l" defTabSz="3780038" rtl="0" eaLnBrk="1" latinLnBrk="0" hangingPunct="1">
        <a:lnSpc>
          <a:spcPct val="90000"/>
        </a:lnSpc>
        <a:spcBef>
          <a:spcPts val="2067"/>
        </a:spcBef>
        <a:buFont typeface="Arial" panose="020B0604020202020204" pitchFamily="34" charset="0"/>
        <a:buChar char="•"/>
        <a:defRPr sz="7441" kern="1200">
          <a:solidFill>
            <a:schemeClr val="tx1"/>
          </a:solidFill>
          <a:latin typeface="+mn-lt"/>
          <a:ea typeface="+mn-ea"/>
          <a:cs typeface="+mn-cs"/>
        </a:defRPr>
      </a:lvl5pPr>
      <a:lvl6pPr marL="10395105" indent="-945010" algn="l" defTabSz="3780038" rtl="0" eaLnBrk="1" latinLnBrk="0" hangingPunct="1">
        <a:lnSpc>
          <a:spcPct val="90000"/>
        </a:lnSpc>
        <a:spcBef>
          <a:spcPts val="2067"/>
        </a:spcBef>
        <a:buFont typeface="Arial" panose="020B0604020202020204" pitchFamily="34" charset="0"/>
        <a:buChar char="•"/>
        <a:defRPr sz="7441" kern="1200">
          <a:solidFill>
            <a:schemeClr val="tx1"/>
          </a:solidFill>
          <a:latin typeface="+mn-lt"/>
          <a:ea typeface="+mn-ea"/>
          <a:cs typeface="+mn-cs"/>
        </a:defRPr>
      </a:lvl6pPr>
      <a:lvl7pPr marL="12285124" indent="-945010" algn="l" defTabSz="3780038" rtl="0" eaLnBrk="1" latinLnBrk="0" hangingPunct="1">
        <a:lnSpc>
          <a:spcPct val="90000"/>
        </a:lnSpc>
        <a:spcBef>
          <a:spcPts val="2067"/>
        </a:spcBef>
        <a:buFont typeface="Arial" panose="020B0604020202020204" pitchFamily="34" charset="0"/>
        <a:buChar char="•"/>
        <a:defRPr sz="7441" kern="1200">
          <a:solidFill>
            <a:schemeClr val="tx1"/>
          </a:solidFill>
          <a:latin typeface="+mn-lt"/>
          <a:ea typeface="+mn-ea"/>
          <a:cs typeface="+mn-cs"/>
        </a:defRPr>
      </a:lvl7pPr>
      <a:lvl8pPr marL="14175143" indent="-945010" algn="l" defTabSz="3780038" rtl="0" eaLnBrk="1" latinLnBrk="0" hangingPunct="1">
        <a:lnSpc>
          <a:spcPct val="90000"/>
        </a:lnSpc>
        <a:spcBef>
          <a:spcPts val="2067"/>
        </a:spcBef>
        <a:buFont typeface="Arial" panose="020B0604020202020204" pitchFamily="34" charset="0"/>
        <a:buChar char="•"/>
        <a:defRPr sz="7441" kern="1200">
          <a:solidFill>
            <a:schemeClr val="tx1"/>
          </a:solidFill>
          <a:latin typeface="+mn-lt"/>
          <a:ea typeface="+mn-ea"/>
          <a:cs typeface="+mn-cs"/>
        </a:defRPr>
      </a:lvl8pPr>
      <a:lvl9pPr marL="16065162" indent="-945010" algn="l" defTabSz="3780038" rtl="0" eaLnBrk="1" latinLnBrk="0" hangingPunct="1">
        <a:lnSpc>
          <a:spcPct val="90000"/>
        </a:lnSpc>
        <a:spcBef>
          <a:spcPts val="2067"/>
        </a:spcBef>
        <a:buFont typeface="Arial" panose="020B0604020202020204" pitchFamily="34" charset="0"/>
        <a:buChar char="•"/>
        <a:defRPr sz="7441" kern="1200">
          <a:solidFill>
            <a:schemeClr val="tx1"/>
          </a:solidFill>
          <a:latin typeface="+mn-lt"/>
          <a:ea typeface="+mn-ea"/>
          <a:cs typeface="+mn-cs"/>
        </a:defRPr>
      </a:lvl9pPr>
    </p:bodyStyle>
    <p:otherStyle>
      <a:defPPr>
        <a:defRPr lang="en-US"/>
      </a:defPPr>
      <a:lvl1pPr marL="0" algn="l" defTabSz="3780038" rtl="0" eaLnBrk="1" latinLnBrk="0" hangingPunct="1">
        <a:defRPr sz="7441" kern="1200">
          <a:solidFill>
            <a:schemeClr val="tx1"/>
          </a:solidFill>
          <a:latin typeface="+mn-lt"/>
          <a:ea typeface="+mn-ea"/>
          <a:cs typeface="+mn-cs"/>
        </a:defRPr>
      </a:lvl1pPr>
      <a:lvl2pPr marL="1890019" algn="l" defTabSz="3780038" rtl="0" eaLnBrk="1" latinLnBrk="0" hangingPunct="1">
        <a:defRPr sz="7441" kern="1200">
          <a:solidFill>
            <a:schemeClr val="tx1"/>
          </a:solidFill>
          <a:latin typeface="+mn-lt"/>
          <a:ea typeface="+mn-ea"/>
          <a:cs typeface="+mn-cs"/>
        </a:defRPr>
      </a:lvl2pPr>
      <a:lvl3pPr marL="3780038" algn="l" defTabSz="3780038" rtl="0" eaLnBrk="1" latinLnBrk="0" hangingPunct="1">
        <a:defRPr sz="7441" kern="1200">
          <a:solidFill>
            <a:schemeClr val="tx1"/>
          </a:solidFill>
          <a:latin typeface="+mn-lt"/>
          <a:ea typeface="+mn-ea"/>
          <a:cs typeface="+mn-cs"/>
        </a:defRPr>
      </a:lvl3pPr>
      <a:lvl4pPr marL="5670057" algn="l" defTabSz="3780038" rtl="0" eaLnBrk="1" latinLnBrk="0" hangingPunct="1">
        <a:defRPr sz="7441" kern="1200">
          <a:solidFill>
            <a:schemeClr val="tx1"/>
          </a:solidFill>
          <a:latin typeface="+mn-lt"/>
          <a:ea typeface="+mn-ea"/>
          <a:cs typeface="+mn-cs"/>
        </a:defRPr>
      </a:lvl4pPr>
      <a:lvl5pPr marL="7560076" algn="l" defTabSz="3780038" rtl="0" eaLnBrk="1" latinLnBrk="0" hangingPunct="1">
        <a:defRPr sz="7441" kern="1200">
          <a:solidFill>
            <a:schemeClr val="tx1"/>
          </a:solidFill>
          <a:latin typeface="+mn-lt"/>
          <a:ea typeface="+mn-ea"/>
          <a:cs typeface="+mn-cs"/>
        </a:defRPr>
      </a:lvl5pPr>
      <a:lvl6pPr marL="9450095" algn="l" defTabSz="3780038" rtl="0" eaLnBrk="1" latinLnBrk="0" hangingPunct="1">
        <a:defRPr sz="7441" kern="1200">
          <a:solidFill>
            <a:schemeClr val="tx1"/>
          </a:solidFill>
          <a:latin typeface="+mn-lt"/>
          <a:ea typeface="+mn-ea"/>
          <a:cs typeface="+mn-cs"/>
        </a:defRPr>
      </a:lvl6pPr>
      <a:lvl7pPr marL="11340114" algn="l" defTabSz="3780038" rtl="0" eaLnBrk="1" latinLnBrk="0" hangingPunct="1">
        <a:defRPr sz="7441" kern="1200">
          <a:solidFill>
            <a:schemeClr val="tx1"/>
          </a:solidFill>
          <a:latin typeface="+mn-lt"/>
          <a:ea typeface="+mn-ea"/>
          <a:cs typeface="+mn-cs"/>
        </a:defRPr>
      </a:lvl7pPr>
      <a:lvl8pPr marL="13230134" algn="l" defTabSz="3780038" rtl="0" eaLnBrk="1" latinLnBrk="0" hangingPunct="1">
        <a:defRPr sz="7441" kern="1200">
          <a:solidFill>
            <a:schemeClr val="tx1"/>
          </a:solidFill>
          <a:latin typeface="+mn-lt"/>
          <a:ea typeface="+mn-ea"/>
          <a:cs typeface="+mn-cs"/>
        </a:defRPr>
      </a:lvl8pPr>
      <a:lvl9pPr marL="15120153" algn="l" defTabSz="3780038" rtl="0" eaLnBrk="1" latinLnBrk="0" hangingPunct="1">
        <a:defRPr sz="744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p:cNvSpPr/>
          <p:nvPr/>
        </p:nvSpPr>
        <p:spPr>
          <a:xfrm>
            <a:off x="0" y="0"/>
            <a:ext cx="50399950" cy="8229600"/>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72"/>
          </a:p>
        </p:txBody>
      </p:sp>
      <p:pic>
        <p:nvPicPr>
          <p:cNvPr id="26" name="Picture 25">
            <a:extLst>
              <a:ext uri="{FF2B5EF4-FFF2-40B4-BE49-F238E27FC236}">
                <a16:creationId xmlns:a16="http://schemas.microsoft.com/office/drawing/2014/main" xmlns="" id="{EC291393-7061-4FA2-B61A-EF9A1439DA7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804037" y="968645"/>
            <a:ext cx="7338119" cy="5796922"/>
          </a:xfrm>
          <a:prstGeom prst="rect">
            <a:avLst/>
          </a:prstGeom>
        </p:spPr>
      </p:pic>
      <p:pic>
        <p:nvPicPr>
          <p:cNvPr id="24" name="Picture 23">
            <a:extLst>
              <a:ext uri="{FF2B5EF4-FFF2-40B4-BE49-F238E27FC236}">
                <a16:creationId xmlns:a16="http://schemas.microsoft.com/office/drawing/2014/main" xmlns="" id="{0A0B733D-355A-494A-86E8-955D2122F328}"/>
              </a:ext>
            </a:extLst>
          </p:cNvPr>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515587" y="968645"/>
            <a:ext cx="5371524" cy="5456787"/>
          </a:xfrm>
          <a:prstGeom prst="ellipse">
            <a:avLst/>
          </a:prstGeom>
          <a:noFill/>
          <a:ln w="38100">
            <a:solidFill>
              <a:schemeClr val="tx1"/>
            </a:solidFill>
          </a:ln>
        </p:spPr>
      </p:pic>
      <p:sp>
        <p:nvSpPr>
          <p:cNvPr id="25" name="Text Box 15">
            <a:extLst>
              <a:ext uri="{FF2B5EF4-FFF2-40B4-BE49-F238E27FC236}">
                <a16:creationId xmlns:a16="http://schemas.microsoft.com/office/drawing/2014/main" xmlns="" id="{499A579C-00B7-4232-B0E1-D5A16D616080}"/>
              </a:ext>
            </a:extLst>
          </p:cNvPr>
          <p:cNvSpPr txBox="1">
            <a:spLocks noChangeArrowheads="1"/>
          </p:cNvSpPr>
          <p:nvPr/>
        </p:nvSpPr>
        <p:spPr bwMode="auto">
          <a:xfrm>
            <a:off x="5887110" y="968645"/>
            <a:ext cx="36659133" cy="36980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57200" tIns="914400" rIns="457200" bIns="45720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r>
              <a:rPr lang="en-US" sz="13000" b="1" dirty="0">
                <a:solidFill>
                  <a:srgbClr val="FFFF00"/>
                </a:solidFill>
                <a:effectLst/>
                <a:latin typeface="+mn-lt"/>
                <a:ea typeface="SimSun" panose="02010600030101010101" pitchFamily="2" charset="-122"/>
              </a:rPr>
              <a:t>Prevalence, Clinical </a:t>
            </a:r>
            <a:r>
              <a:rPr lang="en-US" sz="13000" b="1" dirty="0">
                <a:solidFill>
                  <a:srgbClr val="FFFF00"/>
                </a:solidFill>
                <a:latin typeface="+mn-lt"/>
                <a:ea typeface="SimSun" panose="02010600030101010101" pitchFamily="2" charset="-122"/>
              </a:rPr>
              <a:t>F</a:t>
            </a:r>
            <a:r>
              <a:rPr lang="en-US" sz="13000" b="1" dirty="0">
                <a:solidFill>
                  <a:srgbClr val="FFFF00"/>
                </a:solidFill>
                <a:effectLst/>
                <a:latin typeface="+mn-lt"/>
                <a:ea typeface="SimSun" panose="02010600030101010101" pitchFamily="2" charset="-122"/>
              </a:rPr>
              <a:t>eatures and Lung </a:t>
            </a:r>
            <a:r>
              <a:rPr lang="en-US" sz="13000" b="1" dirty="0">
                <a:solidFill>
                  <a:srgbClr val="FFFF00"/>
                </a:solidFill>
                <a:latin typeface="+mn-lt"/>
                <a:ea typeface="SimSun" panose="02010600030101010101" pitchFamily="2" charset="-122"/>
              </a:rPr>
              <a:t>F</a:t>
            </a:r>
            <a:r>
              <a:rPr lang="en-US" sz="13000" b="1" dirty="0">
                <a:solidFill>
                  <a:srgbClr val="FFFF00"/>
                </a:solidFill>
                <a:effectLst/>
                <a:latin typeface="+mn-lt"/>
                <a:ea typeface="SimSun" panose="02010600030101010101" pitchFamily="2" charset="-122"/>
              </a:rPr>
              <a:t>unctions of Asthma in Thai Elderly </a:t>
            </a:r>
            <a:r>
              <a:rPr lang="en-US" sz="13000" b="1" dirty="0">
                <a:solidFill>
                  <a:srgbClr val="FFFF00"/>
                </a:solidFill>
                <a:latin typeface="+mn-lt"/>
                <a:ea typeface="SimSun" panose="02010600030101010101" pitchFamily="2" charset="-122"/>
              </a:rPr>
              <a:t>P</a:t>
            </a:r>
            <a:r>
              <a:rPr lang="en-US" sz="13000" b="1" dirty="0">
                <a:solidFill>
                  <a:srgbClr val="FFFF00"/>
                </a:solidFill>
                <a:effectLst/>
                <a:latin typeface="+mn-lt"/>
                <a:ea typeface="SimSun" panose="02010600030101010101" pitchFamily="2" charset="-122"/>
              </a:rPr>
              <a:t>atients</a:t>
            </a:r>
            <a:endParaRPr lang="en-US" sz="13000" b="1" dirty="0">
              <a:solidFill>
                <a:srgbClr val="FFFF00"/>
              </a:solidFill>
              <a:latin typeface="+mn-lt"/>
            </a:endParaRPr>
          </a:p>
        </p:txBody>
      </p:sp>
      <p:sp>
        <p:nvSpPr>
          <p:cNvPr id="28" name="Text Box 16">
            <a:extLst>
              <a:ext uri="{FF2B5EF4-FFF2-40B4-BE49-F238E27FC236}">
                <a16:creationId xmlns:a16="http://schemas.microsoft.com/office/drawing/2014/main" xmlns="" id="{BBF1C7F1-BDCF-44C1-9806-FCFF0B7D723A}"/>
              </a:ext>
            </a:extLst>
          </p:cNvPr>
          <p:cNvSpPr txBox="1">
            <a:spLocks noChangeArrowheads="1"/>
          </p:cNvSpPr>
          <p:nvPr/>
        </p:nvSpPr>
        <p:spPr bwMode="auto">
          <a:xfrm>
            <a:off x="-760728" y="4599123"/>
            <a:ext cx="51160678" cy="36980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57200" tIns="457200" rIns="457200" bIns="45720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fontAlgn="base">
              <a:spcBef>
                <a:spcPct val="0"/>
              </a:spcBef>
              <a:spcAft>
                <a:spcPct val="0"/>
              </a:spcAft>
            </a:pPr>
            <a:r>
              <a:rPr lang="en-US" sz="8800" b="1" dirty="0">
                <a:solidFill>
                  <a:schemeClr val="bg1"/>
                </a:solidFill>
                <a:latin typeface="Calibri" pitchFamily="34" charset="0"/>
              </a:rPr>
              <a:t>Pattarapong Rittipakdee, M.D., </a:t>
            </a:r>
            <a:r>
              <a:rPr lang="en-US" sz="8800" b="1" dirty="0" err="1">
                <a:solidFill>
                  <a:schemeClr val="bg1"/>
                </a:solidFill>
                <a:latin typeface="Calibri" pitchFamily="34" charset="0"/>
              </a:rPr>
              <a:t>Narongkorn</a:t>
            </a:r>
            <a:r>
              <a:rPr lang="en-US" sz="8800" b="1" dirty="0">
                <a:solidFill>
                  <a:schemeClr val="bg1"/>
                </a:solidFill>
                <a:latin typeface="Calibri" pitchFamily="34" charset="0"/>
              </a:rPr>
              <a:t> </a:t>
            </a:r>
            <a:r>
              <a:rPr lang="en-US" sz="8800" b="1" dirty="0" err="1">
                <a:solidFill>
                  <a:schemeClr val="bg1"/>
                </a:solidFill>
                <a:latin typeface="Calibri" pitchFamily="34" charset="0"/>
              </a:rPr>
              <a:t>Saiphoklang</a:t>
            </a:r>
            <a:r>
              <a:rPr lang="en-US" sz="8800" b="1" dirty="0">
                <a:solidFill>
                  <a:schemeClr val="bg1"/>
                </a:solidFill>
                <a:latin typeface="Calibri" pitchFamily="34" charset="0"/>
              </a:rPr>
              <a:t>, M.D.</a:t>
            </a:r>
            <a:r>
              <a:rPr lang="en-US" sz="8800" b="1" baseline="30000" dirty="0">
                <a:solidFill>
                  <a:schemeClr val="bg1"/>
                </a:solidFill>
                <a:latin typeface="Calibri" pitchFamily="34" charset="0"/>
              </a:rPr>
              <a:t> </a:t>
            </a:r>
          </a:p>
          <a:p>
            <a:pPr algn="ctr" fontAlgn="base">
              <a:spcBef>
                <a:spcPct val="0"/>
              </a:spcBef>
              <a:spcAft>
                <a:spcPct val="0"/>
              </a:spcAft>
            </a:pPr>
            <a:r>
              <a:rPr lang="en-US" sz="6600" i="1" dirty="0">
                <a:solidFill>
                  <a:schemeClr val="bg1"/>
                </a:solidFill>
                <a:latin typeface="Calibri" pitchFamily="34" charset="0"/>
              </a:rPr>
              <a:t>Department of Internal Medicine, Faculty of Medicine, Thammasat University, </a:t>
            </a:r>
            <a:r>
              <a:rPr lang="en-US" sz="6600" i="1" dirty="0" err="1">
                <a:solidFill>
                  <a:schemeClr val="bg1"/>
                </a:solidFill>
                <a:latin typeface="Calibri" pitchFamily="34" charset="0"/>
              </a:rPr>
              <a:t>Pathumthani</a:t>
            </a:r>
            <a:r>
              <a:rPr lang="en-US" sz="6600" i="1" dirty="0">
                <a:solidFill>
                  <a:schemeClr val="bg1"/>
                </a:solidFill>
                <a:latin typeface="Calibri" pitchFamily="34" charset="0"/>
              </a:rPr>
              <a:t>, Thailand</a:t>
            </a:r>
            <a:endParaRPr lang="en-US" sz="5400" i="1" dirty="0">
              <a:solidFill>
                <a:schemeClr val="bg1"/>
              </a:solidFill>
              <a:latin typeface="Calibri" pitchFamily="34" charset="0"/>
            </a:endParaRPr>
          </a:p>
        </p:txBody>
      </p:sp>
      <p:sp>
        <p:nvSpPr>
          <p:cNvPr id="29" name="Text Box 23">
            <a:extLst>
              <a:ext uri="{FF2B5EF4-FFF2-40B4-BE49-F238E27FC236}">
                <a16:creationId xmlns:a16="http://schemas.microsoft.com/office/drawing/2014/main" xmlns="" id="{94A60D68-108F-4D24-8231-7D35721956DB}"/>
              </a:ext>
            </a:extLst>
          </p:cNvPr>
          <p:cNvSpPr txBox="1">
            <a:spLocks noChangeArrowheads="1"/>
          </p:cNvSpPr>
          <p:nvPr/>
        </p:nvSpPr>
        <p:spPr bwMode="auto">
          <a:xfrm>
            <a:off x="4452633" y="8975084"/>
            <a:ext cx="12958009"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6600" b="1" dirty="0">
                <a:solidFill>
                  <a:schemeClr val="accent5">
                    <a:lumMod val="50000"/>
                  </a:schemeClr>
                </a:solidFill>
                <a:latin typeface="Calibri" pitchFamily="34" charset="0"/>
              </a:rPr>
              <a:t>INTRODUCTION</a:t>
            </a:r>
          </a:p>
        </p:txBody>
      </p:sp>
      <p:sp>
        <p:nvSpPr>
          <p:cNvPr id="30" name="Text Box 139">
            <a:extLst>
              <a:ext uri="{FF2B5EF4-FFF2-40B4-BE49-F238E27FC236}">
                <a16:creationId xmlns:a16="http://schemas.microsoft.com/office/drawing/2014/main" xmlns="" id="{6948F1B2-FBB3-4567-80F7-737D34E3556C}"/>
              </a:ext>
            </a:extLst>
          </p:cNvPr>
          <p:cNvSpPr txBox="1">
            <a:spLocks noChangeArrowheads="1"/>
          </p:cNvSpPr>
          <p:nvPr/>
        </p:nvSpPr>
        <p:spPr bwMode="auto">
          <a:xfrm>
            <a:off x="1379667" y="10191125"/>
            <a:ext cx="21993721" cy="2510687"/>
          </a:xfrm>
          <a:prstGeom prst="rect">
            <a:avLst/>
          </a:prstGeom>
          <a:solidFill>
            <a:schemeClr val="bg1"/>
          </a:solidFill>
          <a:ln>
            <a:noFill/>
          </a:ln>
          <a:effectLst/>
        </p:spPr>
        <p:txBody>
          <a:bodyPr wrap="square" lIns="182880" tIns="182880" rIns="182880" bIns="182880">
            <a:spAutoFit/>
          </a:bodyPr>
          <a:lstStyle/>
          <a:p>
            <a:pPr marL="0" marR="0">
              <a:lnSpc>
                <a:spcPct val="107000"/>
              </a:lnSpc>
              <a:spcBef>
                <a:spcPts val="0"/>
              </a:spcBef>
              <a:spcAft>
                <a:spcPts val="0"/>
              </a:spcAft>
            </a:pPr>
            <a:r>
              <a:rPr lang="en-US" sz="4400" dirty="0">
                <a:solidFill>
                  <a:srgbClr val="000000"/>
                </a:solidFill>
                <a:effectLst/>
                <a:ea typeface="Calibri" panose="020F0502020204030204" pitchFamily="34" charset="0"/>
                <a:cs typeface="Cordia New" panose="020B0304020202020204" pitchFamily="34" charset="-34"/>
              </a:rPr>
              <a:t>Asthma in the elderly is defined as asthmatic patients aged 65 years or older. This condition is underdiagnosed and associated with a higher risk for morbidity and mortality. Asthma in the elderly in Thailand has not been described. </a:t>
            </a:r>
            <a:endParaRPr lang="en-US" sz="4400" dirty="0">
              <a:effectLst/>
              <a:ea typeface="Calibri" panose="020F0502020204030204" pitchFamily="34" charset="0"/>
              <a:cs typeface="Cordia New" panose="020B0304020202020204" pitchFamily="34" charset="-34"/>
            </a:endParaRPr>
          </a:p>
        </p:txBody>
      </p:sp>
      <p:sp>
        <p:nvSpPr>
          <p:cNvPr id="31" name="Text Box 25">
            <a:extLst>
              <a:ext uri="{FF2B5EF4-FFF2-40B4-BE49-F238E27FC236}">
                <a16:creationId xmlns:a16="http://schemas.microsoft.com/office/drawing/2014/main" xmlns="" id="{7A3AFD8B-D3FE-41B4-B2B4-C94A3960136A}"/>
              </a:ext>
            </a:extLst>
          </p:cNvPr>
          <p:cNvSpPr txBox="1">
            <a:spLocks noChangeArrowheads="1"/>
          </p:cNvSpPr>
          <p:nvPr/>
        </p:nvSpPr>
        <p:spPr bwMode="auto">
          <a:xfrm>
            <a:off x="3178624" y="12739681"/>
            <a:ext cx="14947843"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6600" b="1" dirty="0">
                <a:solidFill>
                  <a:schemeClr val="accent5">
                    <a:lumMod val="50000"/>
                  </a:schemeClr>
                </a:solidFill>
                <a:latin typeface="Calibri" pitchFamily="34" charset="0"/>
              </a:rPr>
              <a:t>METHODS</a:t>
            </a:r>
          </a:p>
        </p:txBody>
      </p:sp>
      <p:sp>
        <p:nvSpPr>
          <p:cNvPr id="32" name="TextBox 31">
            <a:extLst>
              <a:ext uri="{FF2B5EF4-FFF2-40B4-BE49-F238E27FC236}">
                <a16:creationId xmlns:a16="http://schemas.microsoft.com/office/drawing/2014/main" xmlns="" id="{463F90C4-6960-45C8-ABF7-8DCF0E3FD44C}"/>
              </a:ext>
            </a:extLst>
          </p:cNvPr>
          <p:cNvSpPr txBox="1"/>
          <p:nvPr/>
        </p:nvSpPr>
        <p:spPr>
          <a:xfrm>
            <a:off x="1379668" y="14287581"/>
            <a:ext cx="21993721" cy="4154984"/>
          </a:xfrm>
          <a:prstGeom prst="rect">
            <a:avLst/>
          </a:prstGeom>
          <a:noFill/>
        </p:spPr>
        <p:txBody>
          <a:bodyPr wrap="square" rtlCol="0">
            <a:spAutoFit/>
          </a:bodyPr>
          <a:lstStyle/>
          <a:p>
            <a:pPr algn="just"/>
            <a:r>
              <a:rPr lang="en-US" sz="4400" dirty="0">
                <a:effectLst/>
                <a:ea typeface="SimSun" panose="02010600030101010101" pitchFamily="2" charset="-122"/>
              </a:rPr>
              <a:t>We extracted data from electronic medical record at Thammasat University Hospital between 2015 and 2019. All patients aged 18 years or older with asthma were included, and divided into elderly (65 years or older) and non-elderly groups (younger than 65 years). Patients with missing data and loss to follow-up after first visit were excluded. Demographic data, clinical characteristics, pulmonary functions, and complete blood count were compared between two study groups.</a:t>
            </a:r>
            <a:endParaRPr lang="en-US" sz="4400" dirty="0"/>
          </a:p>
        </p:txBody>
      </p:sp>
      <p:sp>
        <p:nvSpPr>
          <p:cNvPr id="33" name="Text Box 241">
            <a:extLst>
              <a:ext uri="{FF2B5EF4-FFF2-40B4-BE49-F238E27FC236}">
                <a16:creationId xmlns:a16="http://schemas.microsoft.com/office/drawing/2014/main" xmlns="" id="{FAB49592-73F8-45C8-AC61-F7A85074E354}"/>
              </a:ext>
            </a:extLst>
          </p:cNvPr>
          <p:cNvSpPr txBox="1">
            <a:spLocks noChangeArrowheads="1"/>
          </p:cNvSpPr>
          <p:nvPr/>
        </p:nvSpPr>
        <p:spPr bwMode="auto">
          <a:xfrm>
            <a:off x="1379667" y="18950234"/>
            <a:ext cx="10606855" cy="604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50003" tIns="25001" rIns="50003" bIns="25001">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pPr eaLnBrk="1" hangingPunct="1"/>
            <a:r>
              <a:rPr lang="en-US" sz="3600" b="1" dirty="0">
                <a:solidFill>
                  <a:srgbClr val="4F81BD">
                    <a:lumMod val="50000"/>
                  </a:srgbClr>
                </a:solidFill>
                <a:latin typeface="Calibri" pitchFamily="34" charset="0"/>
              </a:rPr>
              <a:t>Figure 1. Study flow chart of patients with asthma</a:t>
            </a:r>
          </a:p>
        </p:txBody>
      </p:sp>
      <p:grpSp>
        <p:nvGrpSpPr>
          <p:cNvPr id="88" name="Group 87">
            <a:extLst>
              <a:ext uri="{FF2B5EF4-FFF2-40B4-BE49-F238E27FC236}">
                <a16:creationId xmlns:a16="http://schemas.microsoft.com/office/drawing/2014/main" xmlns="" id="{950F16E1-6274-4A44-9B03-FE216CC160D4}"/>
              </a:ext>
            </a:extLst>
          </p:cNvPr>
          <p:cNvGrpSpPr/>
          <p:nvPr/>
        </p:nvGrpSpPr>
        <p:grpSpPr>
          <a:xfrm>
            <a:off x="362367" y="20555874"/>
            <a:ext cx="13135454" cy="9615174"/>
            <a:chOff x="-3244517" y="743049"/>
            <a:chExt cx="6674383" cy="4143851"/>
          </a:xfrm>
        </p:grpSpPr>
        <p:sp>
          <p:nvSpPr>
            <p:cNvPr id="89" name="Flowchart: Process 88">
              <a:extLst>
                <a:ext uri="{FF2B5EF4-FFF2-40B4-BE49-F238E27FC236}">
                  <a16:creationId xmlns:a16="http://schemas.microsoft.com/office/drawing/2014/main" xmlns="" id="{00ABCA02-A467-4666-B705-A9429F16B902}"/>
                </a:ext>
              </a:extLst>
            </p:cNvPr>
            <p:cNvSpPr/>
            <p:nvPr/>
          </p:nvSpPr>
          <p:spPr>
            <a:xfrm>
              <a:off x="-2281938" y="743049"/>
              <a:ext cx="3748064" cy="701295"/>
            </a:xfrm>
            <a:prstGeom prst="flowChartProcess">
              <a:avLst/>
            </a:prstGeom>
            <a:solidFill>
              <a:schemeClr val="accent5">
                <a:lumMod val="5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endParaRPr lang="en-US" sz="3200" dirty="0">
                <a:effectLst/>
                <a:ea typeface="Calibri" panose="020F0502020204030204" pitchFamily="34" charset="0"/>
                <a:cs typeface="Cordia New" panose="020B0304020202020204" pitchFamily="34" charset="-34"/>
              </a:endParaRPr>
            </a:p>
            <a:p>
              <a:pPr marL="0" marR="0" algn="ctr">
                <a:lnSpc>
                  <a:spcPct val="107000"/>
                </a:lnSpc>
                <a:spcBef>
                  <a:spcPts val="0"/>
                </a:spcBef>
                <a:spcAft>
                  <a:spcPts val="800"/>
                </a:spcAft>
              </a:pPr>
              <a:r>
                <a:rPr lang="en-US" sz="2800" dirty="0">
                  <a:effectLst/>
                  <a:ea typeface="Calibri" panose="020F0502020204030204" pitchFamily="34" charset="0"/>
                  <a:cs typeface="Cordia New" panose="020B0304020202020204" pitchFamily="34" charset="-34"/>
                </a:rPr>
                <a:t>Asthmatic patients were screened</a:t>
              </a:r>
            </a:p>
            <a:p>
              <a:pPr marL="0" marR="0" algn="ctr">
                <a:lnSpc>
                  <a:spcPct val="107000"/>
                </a:lnSpc>
                <a:spcBef>
                  <a:spcPts val="0"/>
                </a:spcBef>
                <a:spcAft>
                  <a:spcPts val="800"/>
                </a:spcAft>
              </a:pPr>
              <a:r>
                <a:rPr lang="en-US" sz="2800" dirty="0">
                  <a:effectLst/>
                  <a:ea typeface="Calibri" panose="020F0502020204030204" pitchFamily="34" charset="0"/>
                  <a:cs typeface="Cordia New" panose="020B0304020202020204" pitchFamily="34" charset="-34"/>
                </a:rPr>
                <a:t>N= 2399</a:t>
              </a:r>
            </a:p>
            <a:p>
              <a:pPr marL="0" marR="0" algn="ctr">
                <a:lnSpc>
                  <a:spcPct val="107000"/>
                </a:lnSpc>
                <a:spcBef>
                  <a:spcPts val="0"/>
                </a:spcBef>
                <a:spcAft>
                  <a:spcPts val="800"/>
                </a:spcAft>
              </a:pPr>
              <a:r>
                <a:rPr lang="en-US" sz="3200" dirty="0">
                  <a:effectLst/>
                  <a:ea typeface="Calibri" panose="020F0502020204030204" pitchFamily="34" charset="0"/>
                  <a:cs typeface="Cordia New" panose="020B0304020202020204" pitchFamily="34" charset="-34"/>
                </a:rPr>
                <a:t> </a:t>
              </a:r>
            </a:p>
          </p:txBody>
        </p:sp>
        <p:sp>
          <p:nvSpPr>
            <p:cNvPr id="90" name="Flowchart: Preparation 89">
              <a:extLst>
                <a:ext uri="{FF2B5EF4-FFF2-40B4-BE49-F238E27FC236}">
                  <a16:creationId xmlns:a16="http://schemas.microsoft.com/office/drawing/2014/main" xmlns="" id="{475B6A8B-376C-4BE6-8F94-625FA677A419}"/>
                </a:ext>
              </a:extLst>
            </p:cNvPr>
            <p:cNvSpPr/>
            <p:nvPr/>
          </p:nvSpPr>
          <p:spPr>
            <a:xfrm>
              <a:off x="928025" y="1484204"/>
              <a:ext cx="2501841" cy="846687"/>
            </a:xfrm>
            <a:prstGeom prst="flowChartPreparation">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nSpc>
                  <a:spcPct val="107000"/>
                </a:lnSpc>
                <a:spcBef>
                  <a:spcPts val="0"/>
                </a:spcBef>
                <a:spcAft>
                  <a:spcPts val="800"/>
                </a:spcAft>
              </a:pPr>
              <a:endParaRPr lang="en-US" sz="3200" dirty="0">
                <a:effectLst/>
                <a:ea typeface="Calibri" panose="020F0502020204030204" pitchFamily="34" charset="0"/>
                <a:cs typeface="Cordia New" panose="020B0304020202020204" pitchFamily="34" charset="-34"/>
              </a:endParaRPr>
            </a:p>
            <a:p>
              <a:pPr marL="0" marR="0">
                <a:lnSpc>
                  <a:spcPct val="107000"/>
                </a:lnSpc>
                <a:spcBef>
                  <a:spcPts val="0"/>
                </a:spcBef>
                <a:spcAft>
                  <a:spcPts val="800"/>
                </a:spcAft>
              </a:pPr>
              <a:r>
                <a:rPr lang="en-US" sz="2800" dirty="0">
                  <a:effectLst/>
                  <a:ea typeface="Calibri" panose="020F0502020204030204" pitchFamily="34" charset="0"/>
                  <a:cs typeface="Cordia New" panose="020B0304020202020204" pitchFamily="34" charset="-34"/>
                </a:rPr>
                <a:t>799 excluded</a:t>
              </a:r>
            </a:p>
            <a:p>
              <a:pPr marL="0" marR="0">
                <a:lnSpc>
                  <a:spcPct val="107000"/>
                </a:lnSpc>
                <a:spcBef>
                  <a:spcPts val="0"/>
                </a:spcBef>
                <a:spcAft>
                  <a:spcPts val="800"/>
                </a:spcAft>
              </a:pPr>
              <a:r>
                <a:rPr lang="en-US" sz="2400" dirty="0">
                  <a:effectLst/>
                  <a:ea typeface="Calibri" panose="020F0502020204030204" pitchFamily="34" charset="0"/>
                  <a:cs typeface="Cordia New" panose="020B0304020202020204" pitchFamily="34" charset="-34"/>
                </a:rPr>
                <a:t>  546 incomplete data</a:t>
              </a:r>
            </a:p>
            <a:p>
              <a:pPr>
                <a:lnSpc>
                  <a:spcPct val="107000"/>
                </a:lnSpc>
                <a:spcAft>
                  <a:spcPts val="800"/>
                </a:spcAft>
              </a:pPr>
              <a:r>
                <a:rPr lang="en-US" sz="2400" dirty="0">
                  <a:effectLst/>
                  <a:ea typeface="Calibri" panose="020F0502020204030204" pitchFamily="34" charset="0"/>
                  <a:cs typeface="Cordia New" panose="020B0304020202020204" pitchFamily="34" charset="-34"/>
                </a:rPr>
                <a:t>  253 </a:t>
              </a:r>
              <a:r>
                <a:rPr lang="en-US" sz="2400" dirty="0">
                  <a:ea typeface="Calibri" panose="020F0502020204030204" pitchFamily="34" charset="0"/>
                  <a:cs typeface="Cordia New" panose="020B0304020202020204" pitchFamily="34" charset="-34"/>
                </a:rPr>
                <a:t>loss </a:t>
              </a:r>
              <a:r>
                <a:rPr lang="en-US" sz="2400" dirty="0">
                  <a:effectLst/>
                  <a:ea typeface="Calibri" panose="020F0502020204030204" pitchFamily="34" charset="0"/>
                  <a:cs typeface="Cordia New" panose="020B0304020202020204" pitchFamily="34" charset="-34"/>
                </a:rPr>
                <a:t>to follow-up</a:t>
              </a:r>
            </a:p>
            <a:p>
              <a:pPr marL="0" marR="0" algn="ctr">
                <a:lnSpc>
                  <a:spcPct val="107000"/>
                </a:lnSpc>
                <a:spcBef>
                  <a:spcPts val="0"/>
                </a:spcBef>
                <a:spcAft>
                  <a:spcPts val="800"/>
                </a:spcAft>
              </a:pPr>
              <a:r>
                <a:rPr lang="en-US" sz="1100" dirty="0">
                  <a:effectLst/>
                  <a:ea typeface="Calibri" panose="020F0502020204030204" pitchFamily="34" charset="0"/>
                  <a:cs typeface="Cordia New" panose="020B0304020202020204" pitchFamily="34" charset="-34"/>
                </a:rPr>
                <a:t> </a:t>
              </a:r>
            </a:p>
            <a:p>
              <a:pPr marL="0" marR="0" algn="ctr">
                <a:lnSpc>
                  <a:spcPct val="107000"/>
                </a:lnSpc>
                <a:spcBef>
                  <a:spcPts val="0"/>
                </a:spcBef>
                <a:spcAft>
                  <a:spcPts val="800"/>
                </a:spcAft>
              </a:pPr>
              <a:r>
                <a:rPr lang="en-US" sz="1100" dirty="0">
                  <a:effectLst/>
                  <a:ea typeface="Calibri" panose="020F0502020204030204" pitchFamily="34" charset="0"/>
                  <a:cs typeface="Cordia New" panose="020B0304020202020204" pitchFamily="34" charset="-34"/>
                </a:rPr>
                <a:t> </a:t>
              </a:r>
            </a:p>
          </p:txBody>
        </p:sp>
        <p:sp>
          <p:nvSpPr>
            <p:cNvPr id="91" name="Flowchart: Process 90">
              <a:extLst>
                <a:ext uri="{FF2B5EF4-FFF2-40B4-BE49-F238E27FC236}">
                  <a16:creationId xmlns:a16="http://schemas.microsoft.com/office/drawing/2014/main" xmlns="" id="{71B23A7A-6A48-4189-B339-C9BE876BA7AF}"/>
                </a:ext>
              </a:extLst>
            </p:cNvPr>
            <p:cNvSpPr/>
            <p:nvPr/>
          </p:nvSpPr>
          <p:spPr>
            <a:xfrm>
              <a:off x="-1539177" y="1921614"/>
              <a:ext cx="2273876" cy="638141"/>
            </a:xfrm>
            <a:prstGeom prst="flowChartProcess">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2800" dirty="0">
                  <a:ea typeface="Calibri" panose="020F0502020204030204" pitchFamily="34" charset="0"/>
                  <a:cs typeface="Cordia New" panose="020B0304020202020204" pitchFamily="34" charset="-34"/>
                </a:rPr>
                <a:t>Final analysis</a:t>
              </a:r>
            </a:p>
            <a:p>
              <a:pPr marL="0" marR="0" algn="ctr">
                <a:lnSpc>
                  <a:spcPct val="107000"/>
                </a:lnSpc>
                <a:spcBef>
                  <a:spcPts val="0"/>
                </a:spcBef>
                <a:spcAft>
                  <a:spcPts val="800"/>
                </a:spcAft>
              </a:pPr>
              <a:r>
                <a:rPr lang="en-US" sz="2800" dirty="0">
                  <a:effectLst/>
                  <a:ea typeface="Calibri" panose="020F0502020204030204" pitchFamily="34" charset="0"/>
                  <a:cs typeface="Cordia New" panose="020B0304020202020204" pitchFamily="34" charset="-34"/>
                </a:rPr>
                <a:t>N =1600</a:t>
              </a:r>
              <a:endParaRPr lang="en-US" sz="1100" dirty="0">
                <a:effectLst/>
                <a:ea typeface="Calibri" panose="020F0502020204030204" pitchFamily="34" charset="0"/>
                <a:cs typeface="Cordia New" panose="020B0304020202020204" pitchFamily="34" charset="-34"/>
              </a:endParaRPr>
            </a:p>
          </p:txBody>
        </p:sp>
        <p:sp>
          <p:nvSpPr>
            <p:cNvPr id="92" name="Flowchart: Process 91">
              <a:extLst>
                <a:ext uri="{FF2B5EF4-FFF2-40B4-BE49-F238E27FC236}">
                  <a16:creationId xmlns:a16="http://schemas.microsoft.com/office/drawing/2014/main" xmlns="" id="{E4E046BA-80ED-4202-9254-15936555BD7F}"/>
                </a:ext>
              </a:extLst>
            </p:cNvPr>
            <p:cNvSpPr/>
            <p:nvPr/>
          </p:nvSpPr>
          <p:spPr>
            <a:xfrm>
              <a:off x="9525" y="2671762"/>
              <a:ext cx="1238250" cy="600075"/>
            </a:xfrm>
            <a:prstGeom prst="flowChartProcess">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2800" dirty="0">
                  <a:effectLst/>
                  <a:ea typeface="Calibri" panose="020F0502020204030204" pitchFamily="34" charset="0"/>
                  <a:cs typeface="Cordia New" panose="020B0304020202020204" pitchFamily="34" charset="-34"/>
                </a:rPr>
                <a:t>Without PFT</a:t>
              </a:r>
            </a:p>
            <a:p>
              <a:pPr marL="0" marR="0" algn="ctr">
                <a:lnSpc>
                  <a:spcPct val="107000"/>
                </a:lnSpc>
                <a:spcBef>
                  <a:spcPts val="0"/>
                </a:spcBef>
                <a:spcAft>
                  <a:spcPts val="800"/>
                </a:spcAft>
              </a:pPr>
              <a:r>
                <a:rPr lang="en-US" sz="2800" dirty="0">
                  <a:ea typeface="Calibri" panose="020F0502020204030204" pitchFamily="34" charset="0"/>
                  <a:cs typeface="Cordia New" panose="020B0304020202020204" pitchFamily="34" charset="-34"/>
                </a:rPr>
                <a:t>n</a:t>
              </a:r>
              <a:r>
                <a:rPr lang="en-US" sz="2800" dirty="0">
                  <a:effectLst/>
                  <a:ea typeface="Calibri" panose="020F0502020204030204" pitchFamily="34" charset="0"/>
                  <a:cs typeface="Cordia New" panose="020B0304020202020204" pitchFamily="34" charset="-34"/>
                </a:rPr>
                <a:t> = 845</a:t>
              </a:r>
            </a:p>
          </p:txBody>
        </p:sp>
        <p:sp>
          <p:nvSpPr>
            <p:cNvPr id="93" name="Flowchart: Process 92">
              <a:extLst>
                <a:ext uri="{FF2B5EF4-FFF2-40B4-BE49-F238E27FC236}">
                  <a16:creationId xmlns:a16="http://schemas.microsoft.com/office/drawing/2014/main" xmlns="" id="{427654A4-5319-4761-92A8-694F34EFFBA7}"/>
                </a:ext>
              </a:extLst>
            </p:cNvPr>
            <p:cNvSpPr/>
            <p:nvPr/>
          </p:nvSpPr>
          <p:spPr>
            <a:xfrm>
              <a:off x="-2081024" y="2725296"/>
              <a:ext cx="1447552" cy="600074"/>
            </a:xfrm>
            <a:prstGeom prst="flowChartProcess">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2800" dirty="0">
                  <a:effectLst/>
                  <a:ea typeface="Calibri" panose="020F0502020204030204" pitchFamily="34" charset="0"/>
                  <a:cs typeface="Cordia New" panose="020B0304020202020204" pitchFamily="34" charset="-34"/>
                </a:rPr>
                <a:t>With PFT</a:t>
              </a:r>
            </a:p>
            <a:p>
              <a:pPr marL="0" marR="0" algn="ctr">
                <a:lnSpc>
                  <a:spcPct val="107000"/>
                </a:lnSpc>
                <a:spcBef>
                  <a:spcPts val="0"/>
                </a:spcBef>
                <a:spcAft>
                  <a:spcPts val="800"/>
                </a:spcAft>
              </a:pPr>
              <a:r>
                <a:rPr lang="en-US" sz="2800" dirty="0">
                  <a:ea typeface="Calibri" panose="020F0502020204030204" pitchFamily="34" charset="0"/>
                  <a:cs typeface="Cordia New" panose="020B0304020202020204" pitchFamily="34" charset="-34"/>
                </a:rPr>
                <a:t>n</a:t>
              </a:r>
              <a:r>
                <a:rPr lang="en-US" sz="2800" dirty="0">
                  <a:effectLst/>
                  <a:ea typeface="Calibri" panose="020F0502020204030204" pitchFamily="34" charset="0"/>
                  <a:cs typeface="Cordia New" panose="020B0304020202020204" pitchFamily="34" charset="-34"/>
                </a:rPr>
                <a:t> = 755</a:t>
              </a:r>
            </a:p>
          </p:txBody>
        </p:sp>
        <p:sp>
          <p:nvSpPr>
            <p:cNvPr id="94" name="Flowchart: Process 93">
              <a:extLst>
                <a:ext uri="{FF2B5EF4-FFF2-40B4-BE49-F238E27FC236}">
                  <a16:creationId xmlns:a16="http://schemas.microsoft.com/office/drawing/2014/main" xmlns="" id="{0FADF8CC-550C-4830-AAD4-C8F5E7B01D89}"/>
                </a:ext>
              </a:extLst>
            </p:cNvPr>
            <p:cNvSpPr/>
            <p:nvPr/>
          </p:nvSpPr>
          <p:spPr>
            <a:xfrm>
              <a:off x="-2520252" y="3544160"/>
              <a:ext cx="981075" cy="561975"/>
            </a:xfrm>
            <a:prstGeom prst="flowChartProcess">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2800" dirty="0">
                  <a:effectLst/>
                  <a:ea typeface="Calibri" panose="020F0502020204030204" pitchFamily="34" charset="0"/>
                  <a:cs typeface="Cordia New" panose="020B0304020202020204" pitchFamily="34" charset="-34"/>
                </a:rPr>
                <a:t>Elderly</a:t>
              </a:r>
            </a:p>
            <a:p>
              <a:pPr marL="0" marR="0" algn="ctr">
                <a:lnSpc>
                  <a:spcPct val="107000"/>
                </a:lnSpc>
                <a:spcBef>
                  <a:spcPts val="0"/>
                </a:spcBef>
                <a:spcAft>
                  <a:spcPts val="800"/>
                </a:spcAft>
              </a:pPr>
              <a:r>
                <a:rPr lang="en-US" sz="2800" dirty="0">
                  <a:ea typeface="Calibri" panose="020F0502020204030204" pitchFamily="34" charset="0"/>
                  <a:cs typeface="Cordia New" panose="020B0304020202020204" pitchFamily="34" charset="-34"/>
                </a:rPr>
                <a:t>n</a:t>
              </a:r>
              <a:r>
                <a:rPr lang="en-US" sz="2800" dirty="0">
                  <a:effectLst/>
                  <a:ea typeface="Calibri" panose="020F0502020204030204" pitchFamily="34" charset="0"/>
                  <a:cs typeface="Cordia New" panose="020B0304020202020204" pitchFamily="34" charset="-34"/>
                </a:rPr>
                <a:t> = 186</a:t>
              </a:r>
            </a:p>
          </p:txBody>
        </p:sp>
        <p:sp>
          <p:nvSpPr>
            <p:cNvPr id="95" name="Flowchart: Process 94">
              <a:extLst>
                <a:ext uri="{FF2B5EF4-FFF2-40B4-BE49-F238E27FC236}">
                  <a16:creationId xmlns:a16="http://schemas.microsoft.com/office/drawing/2014/main" xmlns="" id="{5900CBDE-C002-457D-A502-67EF26364A4D}"/>
                </a:ext>
              </a:extLst>
            </p:cNvPr>
            <p:cNvSpPr/>
            <p:nvPr/>
          </p:nvSpPr>
          <p:spPr>
            <a:xfrm>
              <a:off x="-1126351" y="3544160"/>
              <a:ext cx="1126351" cy="514350"/>
            </a:xfrm>
            <a:prstGeom prst="flowChartProcess">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2800" dirty="0">
                  <a:effectLst/>
                  <a:ea typeface="Calibri" panose="020F0502020204030204" pitchFamily="34" charset="0"/>
                  <a:cs typeface="Cordia New" panose="020B0304020202020204" pitchFamily="34" charset="-34"/>
                </a:rPr>
                <a:t>Non-elderly</a:t>
              </a:r>
            </a:p>
            <a:p>
              <a:pPr marL="0" marR="0" algn="ctr">
                <a:lnSpc>
                  <a:spcPct val="107000"/>
                </a:lnSpc>
                <a:spcBef>
                  <a:spcPts val="0"/>
                </a:spcBef>
                <a:spcAft>
                  <a:spcPts val="800"/>
                </a:spcAft>
              </a:pPr>
              <a:r>
                <a:rPr lang="en-US" sz="2800" dirty="0">
                  <a:ea typeface="Calibri" panose="020F0502020204030204" pitchFamily="34" charset="0"/>
                  <a:cs typeface="Cordia New" panose="020B0304020202020204" pitchFamily="34" charset="-34"/>
                </a:rPr>
                <a:t>n</a:t>
              </a:r>
              <a:r>
                <a:rPr lang="en-US" sz="2800" dirty="0">
                  <a:effectLst/>
                  <a:ea typeface="Calibri" panose="020F0502020204030204" pitchFamily="34" charset="0"/>
                  <a:cs typeface="Cordia New" panose="020B0304020202020204" pitchFamily="34" charset="-34"/>
                </a:rPr>
                <a:t> = 569</a:t>
              </a:r>
            </a:p>
          </p:txBody>
        </p:sp>
        <p:sp>
          <p:nvSpPr>
            <p:cNvPr id="96" name="Flowchart: Process 95">
              <a:extLst>
                <a:ext uri="{FF2B5EF4-FFF2-40B4-BE49-F238E27FC236}">
                  <a16:creationId xmlns:a16="http://schemas.microsoft.com/office/drawing/2014/main" xmlns="" id="{B0ADA4F1-1A47-4EFF-86EF-D558C3491CC3}"/>
                </a:ext>
              </a:extLst>
            </p:cNvPr>
            <p:cNvSpPr/>
            <p:nvPr/>
          </p:nvSpPr>
          <p:spPr>
            <a:xfrm>
              <a:off x="-3244517" y="4334451"/>
              <a:ext cx="1214803" cy="552449"/>
            </a:xfrm>
            <a:prstGeom prst="flowChartProcess">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2800" dirty="0">
                  <a:effectLst/>
                  <a:ea typeface="Calibri" panose="020F0502020204030204" pitchFamily="34" charset="0"/>
                  <a:cs typeface="Cordia New" panose="020B0304020202020204" pitchFamily="34" charset="-34"/>
                </a:rPr>
                <a:t>Early -onset</a:t>
              </a:r>
            </a:p>
            <a:p>
              <a:pPr marL="0" marR="0" algn="ctr">
                <a:lnSpc>
                  <a:spcPct val="107000"/>
                </a:lnSpc>
                <a:spcBef>
                  <a:spcPts val="0"/>
                </a:spcBef>
                <a:spcAft>
                  <a:spcPts val="800"/>
                </a:spcAft>
              </a:pPr>
              <a:r>
                <a:rPr lang="en-US" sz="2800" dirty="0">
                  <a:effectLst/>
                  <a:ea typeface="Calibri" panose="020F0502020204030204" pitchFamily="34" charset="0"/>
                  <a:cs typeface="Cordia New" panose="020B0304020202020204" pitchFamily="34" charset="-34"/>
                </a:rPr>
                <a:t>N = 62</a:t>
              </a:r>
            </a:p>
          </p:txBody>
        </p:sp>
        <p:cxnSp>
          <p:nvCxnSpPr>
            <p:cNvPr id="97" name="Straight Connector 96">
              <a:extLst>
                <a:ext uri="{FF2B5EF4-FFF2-40B4-BE49-F238E27FC236}">
                  <a16:creationId xmlns:a16="http://schemas.microsoft.com/office/drawing/2014/main" xmlns="" id="{AAFA5CA8-E8C1-4C00-9FFF-FFE0AA648BAC}"/>
                </a:ext>
              </a:extLst>
            </p:cNvPr>
            <p:cNvCxnSpPr>
              <a:cxnSpLocks/>
              <a:stCxn id="89" idx="2"/>
              <a:endCxn id="91" idx="0"/>
            </p:cNvCxnSpPr>
            <p:nvPr/>
          </p:nvCxnSpPr>
          <p:spPr>
            <a:xfrm>
              <a:off x="-407906" y="1444344"/>
              <a:ext cx="5667" cy="47727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xmlns="" id="{50B7B467-5595-4FA7-949F-2364529DFAF2}"/>
                </a:ext>
              </a:extLst>
            </p:cNvPr>
            <p:cNvCxnSpPr>
              <a:cxnSpLocks/>
              <a:stCxn id="89" idx="2"/>
              <a:endCxn id="90" idx="1"/>
            </p:cNvCxnSpPr>
            <p:nvPr/>
          </p:nvCxnSpPr>
          <p:spPr>
            <a:xfrm>
              <a:off x="-407906" y="1444344"/>
              <a:ext cx="1335931" cy="463203"/>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xmlns="" id="{368B9E51-13F1-421D-80AB-AE6F132452D0}"/>
                </a:ext>
              </a:extLst>
            </p:cNvPr>
            <p:cNvCxnSpPr>
              <a:cxnSpLocks/>
            </p:cNvCxnSpPr>
            <p:nvPr/>
          </p:nvCxnSpPr>
          <p:spPr>
            <a:xfrm>
              <a:off x="-731121" y="2900904"/>
              <a:ext cx="731121"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xmlns="" id="{EEDE6559-8820-4A7A-8F49-6643DFC53067}"/>
                </a:ext>
              </a:extLst>
            </p:cNvPr>
            <p:cNvCxnSpPr>
              <a:cxnSpLocks/>
            </p:cNvCxnSpPr>
            <p:nvPr/>
          </p:nvCxnSpPr>
          <p:spPr>
            <a:xfrm flipH="1">
              <a:off x="-407906" y="2559755"/>
              <a:ext cx="5667" cy="341149"/>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xmlns="" id="{DE8AF6E2-B685-4E7F-9DC7-EF07AFAA8BD6}"/>
                </a:ext>
              </a:extLst>
            </p:cNvPr>
            <p:cNvCxnSpPr>
              <a:cxnSpLocks/>
              <a:stCxn id="93" idx="2"/>
            </p:cNvCxnSpPr>
            <p:nvPr/>
          </p:nvCxnSpPr>
          <p:spPr>
            <a:xfrm flipH="1">
              <a:off x="-1357248" y="3325370"/>
              <a:ext cx="1" cy="470805"/>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xmlns="" id="{058F0535-C4C1-445D-B332-15C0F565D782}"/>
                </a:ext>
              </a:extLst>
            </p:cNvPr>
            <p:cNvCxnSpPr>
              <a:cxnSpLocks/>
            </p:cNvCxnSpPr>
            <p:nvPr/>
          </p:nvCxnSpPr>
          <p:spPr>
            <a:xfrm>
              <a:off x="-1539177" y="3784633"/>
              <a:ext cx="395382"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xmlns="" id="{D10BEE15-D808-4231-9297-6EA7464034DD}"/>
                </a:ext>
              </a:extLst>
            </p:cNvPr>
            <p:cNvCxnSpPr>
              <a:cxnSpLocks/>
              <a:endCxn id="96" idx="0"/>
            </p:cNvCxnSpPr>
            <p:nvPr/>
          </p:nvCxnSpPr>
          <p:spPr>
            <a:xfrm flipH="1">
              <a:off x="-2637115" y="4106135"/>
              <a:ext cx="678866" cy="228316"/>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nvGrpSpPr>
            <p:cNvPr id="107" name="Group 106">
              <a:extLst>
                <a:ext uri="{FF2B5EF4-FFF2-40B4-BE49-F238E27FC236}">
                  <a16:creationId xmlns:a16="http://schemas.microsoft.com/office/drawing/2014/main" xmlns="" id="{E3F3E72D-BEFC-49C4-BB3E-D2AB1568BC6C}"/>
                </a:ext>
              </a:extLst>
            </p:cNvPr>
            <p:cNvGrpSpPr/>
            <p:nvPr/>
          </p:nvGrpSpPr>
          <p:grpSpPr>
            <a:xfrm>
              <a:off x="-1813521" y="4334451"/>
              <a:ext cx="2921880" cy="552449"/>
              <a:chOff x="-2308821" y="353001"/>
              <a:chExt cx="2921880" cy="552449"/>
            </a:xfrm>
          </p:grpSpPr>
          <p:sp>
            <p:nvSpPr>
              <p:cNvPr id="109" name="Flowchart: Process 108">
                <a:extLst>
                  <a:ext uri="{FF2B5EF4-FFF2-40B4-BE49-F238E27FC236}">
                    <a16:creationId xmlns:a16="http://schemas.microsoft.com/office/drawing/2014/main" xmlns="" id="{F6A02EEF-AF2B-4176-90A6-274F18159000}"/>
                  </a:ext>
                </a:extLst>
              </p:cNvPr>
              <p:cNvSpPr/>
              <p:nvPr/>
            </p:nvSpPr>
            <p:spPr>
              <a:xfrm>
                <a:off x="-2308821" y="353001"/>
                <a:ext cx="1322397" cy="552449"/>
              </a:xfrm>
              <a:prstGeom prst="flowChartProcess">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2800" dirty="0">
                    <a:effectLst/>
                    <a:ea typeface="Calibri" panose="020F0502020204030204" pitchFamily="34" charset="0"/>
                    <a:cs typeface="Cordia New" panose="020B0304020202020204" pitchFamily="34" charset="-34"/>
                  </a:rPr>
                  <a:t>Late-onset</a:t>
                </a:r>
              </a:p>
              <a:p>
                <a:pPr marL="0" marR="0" algn="ctr">
                  <a:lnSpc>
                    <a:spcPct val="107000"/>
                  </a:lnSpc>
                  <a:spcBef>
                    <a:spcPts val="0"/>
                  </a:spcBef>
                  <a:spcAft>
                    <a:spcPts val="800"/>
                  </a:spcAft>
                </a:pPr>
                <a:r>
                  <a:rPr lang="en-US" sz="2800" dirty="0">
                    <a:effectLst/>
                    <a:ea typeface="Calibri" panose="020F0502020204030204" pitchFamily="34" charset="0"/>
                    <a:cs typeface="Cordia New" panose="020B0304020202020204" pitchFamily="34" charset="-34"/>
                  </a:rPr>
                  <a:t>N = 20</a:t>
                </a:r>
              </a:p>
            </p:txBody>
          </p:sp>
          <p:sp>
            <p:nvSpPr>
              <p:cNvPr id="110" name="Flowchart: Process 109">
                <a:extLst>
                  <a:ext uri="{FF2B5EF4-FFF2-40B4-BE49-F238E27FC236}">
                    <a16:creationId xmlns:a16="http://schemas.microsoft.com/office/drawing/2014/main" xmlns="" id="{6A0035FD-3C9F-4C36-815A-8FA3C081D99A}"/>
                  </a:ext>
                </a:extLst>
              </p:cNvPr>
              <p:cNvSpPr/>
              <p:nvPr/>
            </p:nvSpPr>
            <p:spPr>
              <a:xfrm>
                <a:off x="-837867" y="353001"/>
                <a:ext cx="1450926" cy="552449"/>
              </a:xfrm>
              <a:prstGeom prst="flowChartProcess">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2800" dirty="0">
                    <a:effectLst/>
                    <a:ea typeface="Calibri" panose="020F0502020204030204" pitchFamily="34" charset="0"/>
                    <a:cs typeface="Cordia New" panose="020B0304020202020204" pitchFamily="34" charset="-34"/>
                  </a:rPr>
                  <a:t>Unknown onset</a:t>
                </a:r>
              </a:p>
              <a:p>
                <a:pPr marL="0" marR="0" algn="ctr">
                  <a:lnSpc>
                    <a:spcPct val="107000"/>
                  </a:lnSpc>
                  <a:spcBef>
                    <a:spcPts val="0"/>
                  </a:spcBef>
                  <a:spcAft>
                    <a:spcPts val="800"/>
                  </a:spcAft>
                </a:pPr>
                <a:r>
                  <a:rPr lang="en-US" sz="2800" dirty="0">
                    <a:effectLst/>
                    <a:ea typeface="Calibri" panose="020F0502020204030204" pitchFamily="34" charset="0"/>
                    <a:cs typeface="Cordia New" panose="020B0304020202020204" pitchFamily="34" charset="-34"/>
                  </a:rPr>
                  <a:t>N = 104</a:t>
                </a:r>
              </a:p>
            </p:txBody>
          </p:sp>
        </p:grpSp>
      </p:grpSp>
      <p:cxnSp>
        <p:nvCxnSpPr>
          <p:cNvPr id="128" name="Straight Connector 127">
            <a:extLst>
              <a:ext uri="{FF2B5EF4-FFF2-40B4-BE49-F238E27FC236}">
                <a16:creationId xmlns:a16="http://schemas.microsoft.com/office/drawing/2014/main" xmlns="" id="{A548DE53-FA7F-4F27-82F6-662E45AE768E}"/>
              </a:ext>
            </a:extLst>
          </p:cNvPr>
          <p:cNvCxnSpPr>
            <a:cxnSpLocks/>
            <a:stCxn id="94" idx="2"/>
            <a:endCxn id="110" idx="0"/>
          </p:cNvCxnSpPr>
          <p:nvPr/>
        </p:nvCxnSpPr>
        <p:spPr>
          <a:xfrm>
            <a:off x="2753148" y="28359402"/>
            <a:ext cx="4748114" cy="529772"/>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sp>
        <p:nvSpPr>
          <p:cNvPr id="130" name="Text Box 241">
            <a:extLst>
              <a:ext uri="{FF2B5EF4-FFF2-40B4-BE49-F238E27FC236}">
                <a16:creationId xmlns:a16="http://schemas.microsoft.com/office/drawing/2014/main" xmlns="" id="{7B63C42A-9FB7-4450-9B5E-A0C4EDA99655}"/>
              </a:ext>
            </a:extLst>
          </p:cNvPr>
          <p:cNvSpPr txBox="1">
            <a:spLocks noChangeArrowheads="1"/>
          </p:cNvSpPr>
          <p:nvPr/>
        </p:nvSpPr>
        <p:spPr bwMode="auto">
          <a:xfrm>
            <a:off x="13478507" y="17947757"/>
            <a:ext cx="10335333" cy="604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50003" tIns="25001" rIns="50003" bIns="25001">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pPr eaLnBrk="1" hangingPunct="1"/>
            <a:r>
              <a:rPr lang="en-US" sz="3600" b="1" dirty="0">
                <a:solidFill>
                  <a:srgbClr val="4F81BD">
                    <a:lumMod val="50000"/>
                  </a:srgbClr>
                </a:solidFill>
                <a:latin typeface="Calibri" pitchFamily="34" charset="0"/>
              </a:rPr>
              <a:t>Table 1. Baseline characteristics of asthmatic patients </a:t>
            </a:r>
          </a:p>
        </p:txBody>
      </p:sp>
      <p:graphicFrame>
        <p:nvGraphicFramePr>
          <p:cNvPr id="137" name="Table 136">
            <a:extLst>
              <a:ext uri="{FF2B5EF4-FFF2-40B4-BE49-F238E27FC236}">
                <a16:creationId xmlns:a16="http://schemas.microsoft.com/office/drawing/2014/main" xmlns="" id="{71832016-BEAB-4C5A-97B0-6005F4B6341E}"/>
              </a:ext>
            </a:extLst>
          </p:cNvPr>
          <p:cNvGraphicFramePr>
            <a:graphicFrameLocks noGrp="1"/>
          </p:cNvGraphicFramePr>
          <p:nvPr>
            <p:extLst>
              <p:ext uri="{D42A27DB-BD31-4B8C-83A1-F6EECF244321}">
                <p14:modId xmlns:p14="http://schemas.microsoft.com/office/powerpoint/2010/main" val="2716500480"/>
              </p:ext>
            </p:extLst>
          </p:nvPr>
        </p:nvGraphicFramePr>
        <p:xfrm>
          <a:off x="13705588" y="18700777"/>
          <a:ext cx="9946201" cy="12371127"/>
        </p:xfrm>
        <a:graphic>
          <a:graphicData uri="http://schemas.openxmlformats.org/drawingml/2006/table">
            <a:tbl>
              <a:tblPr firstRow="1" firstCol="1" bandRow="1">
                <a:tableStyleId>{5C22544A-7EE6-4342-B048-85BDC9FD1C3A}</a:tableStyleId>
              </a:tblPr>
              <a:tblGrid>
                <a:gridCol w="3765984">
                  <a:extLst>
                    <a:ext uri="{9D8B030D-6E8A-4147-A177-3AD203B41FA5}">
                      <a16:colId xmlns:a16="http://schemas.microsoft.com/office/drawing/2014/main" xmlns="" val="9734441"/>
                    </a:ext>
                  </a:extLst>
                </a:gridCol>
                <a:gridCol w="2439413">
                  <a:extLst>
                    <a:ext uri="{9D8B030D-6E8A-4147-A177-3AD203B41FA5}">
                      <a16:colId xmlns:a16="http://schemas.microsoft.com/office/drawing/2014/main" xmlns="" val="2187748354"/>
                    </a:ext>
                  </a:extLst>
                </a:gridCol>
                <a:gridCol w="2126511">
                  <a:extLst>
                    <a:ext uri="{9D8B030D-6E8A-4147-A177-3AD203B41FA5}">
                      <a16:colId xmlns:a16="http://schemas.microsoft.com/office/drawing/2014/main" xmlns="" val="2496357169"/>
                    </a:ext>
                  </a:extLst>
                </a:gridCol>
                <a:gridCol w="1614293">
                  <a:extLst>
                    <a:ext uri="{9D8B030D-6E8A-4147-A177-3AD203B41FA5}">
                      <a16:colId xmlns:a16="http://schemas.microsoft.com/office/drawing/2014/main" xmlns="" val="2109446968"/>
                    </a:ext>
                  </a:extLst>
                </a:gridCol>
              </a:tblGrid>
              <a:tr h="1031127">
                <a:tc>
                  <a:txBody>
                    <a:bodyPr/>
                    <a:lstStyle/>
                    <a:p>
                      <a:pPr marL="0" marR="0" algn="ctr">
                        <a:lnSpc>
                          <a:spcPct val="107000"/>
                        </a:lnSpc>
                        <a:spcBef>
                          <a:spcPts val="0"/>
                        </a:spcBef>
                        <a:spcAft>
                          <a:spcPts val="0"/>
                        </a:spcAft>
                      </a:pPr>
                      <a:r>
                        <a:rPr lang="en-US" sz="2800" dirty="0">
                          <a:effectLst/>
                        </a:rPr>
                        <a:t>Variables</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c>
                  <a:txBody>
                    <a:bodyPr/>
                    <a:lstStyle/>
                    <a:p>
                      <a:pPr marL="0" marR="0" algn="ctr">
                        <a:lnSpc>
                          <a:spcPct val="107000"/>
                        </a:lnSpc>
                        <a:spcBef>
                          <a:spcPts val="0"/>
                        </a:spcBef>
                        <a:spcAft>
                          <a:spcPts val="0"/>
                        </a:spcAft>
                      </a:pPr>
                      <a:r>
                        <a:rPr lang="en-US" sz="2800" dirty="0">
                          <a:effectLst/>
                        </a:rPr>
                        <a:t>Elderly </a:t>
                      </a:r>
                    </a:p>
                    <a:p>
                      <a:pPr marL="0" marR="0" algn="ctr">
                        <a:lnSpc>
                          <a:spcPct val="107000"/>
                        </a:lnSpc>
                        <a:spcBef>
                          <a:spcPts val="0"/>
                        </a:spcBef>
                        <a:spcAft>
                          <a:spcPts val="0"/>
                        </a:spcAft>
                      </a:pPr>
                      <a:r>
                        <a:rPr lang="en-US" sz="2800" dirty="0">
                          <a:effectLst/>
                        </a:rPr>
                        <a:t>N = 186</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c>
                  <a:txBody>
                    <a:bodyPr/>
                    <a:lstStyle/>
                    <a:p>
                      <a:pPr marL="0" marR="0" algn="ctr">
                        <a:lnSpc>
                          <a:spcPct val="107000"/>
                        </a:lnSpc>
                        <a:spcBef>
                          <a:spcPts val="0"/>
                        </a:spcBef>
                        <a:spcAft>
                          <a:spcPts val="0"/>
                        </a:spcAft>
                      </a:pPr>
                      <a:r>
                        <a:rPr lang="en-US" sz="2800" dirty="0">
                          <a:effectLst/>
                        </a:rPr>
                        <a:t>Non-elderly</a:t>
                      </a:r>
                    </a:p>
                    <a:p>
                      <a:pPr marL="0" marR="0" algn="ctr">
                        <a:lnSpc>
                          <a:spcPct val="107000"/>
                        </a:lnSpc>
                        <a:spcBef>
                          <a:spcPts val="0"/>
                        </a:spcBef>
                        <a:spcAft>
                          <a:spcPts val="0"/>
                        </a:spcAft>
                      </a:pPr>
                      <a:r>
                        <a:rPr lang="en-US" sz="2800" dirty="0">
                          <a:effectLst/>
                        </a:rPr>
                        <a:t>N = 569</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c>
                  <a:txBody>
                    <a:bodyPr/>
                    <a:lstStyle/>
                    <a:p>
                      <a:pPr marL="0" marR="0" algn="ctr">
                        <a:lnSpc>
                          <a:spcPct val="107000"/>
                        </a:lnSpc>
                        <a:spcBef>
                          <a:spcPts val="0"/>
                        </a:spcBef>
                        <a:spcAft>
                          <a:spcPts val="0"/>
                        </a:spcAft>
                      </a:pPr>
                      <a:r>
                        <a:rPr lang="en-US" sz="2800">
                          <a:effectLst/>
                        </a:rPr>
                        <a:t>P-value</a:t>
                      </a:r>
                      <a:endParaRPr lang="en-US" sz="28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extLst>
                  <a:ext uri="{0D108BD9-81ED-4DB2-BD59-A6C34878D82A}">
                    <a16:rowId xmlns:a16="http://schemas.microsoft.com/office/drawing/2014/main" xmlns="" val="917178174"/>
                  </a:ext>
                </a:extLst>
              </a:tr>
              <a:tr h="540000">
                <a:tc>
                  <a:txBody>
                    <a:bodyPr/>
                    <a:lstStyle/>
                    <a:p>
                      <a:pPr marL="0" marR="0">
                        <a:lnSpc>
                          <a:spcPct val="107000"/>
                        </a:lnSpc>
                        <a:spcBef>
                          <a:spcPts val="0"/>
                        </a:spcBef>
                        <a:spcAft>
                          <a:spcPts val="0"/>
                        </a:spcAft>
                      </a:pPr>
                      <a:r>
                        <a:rPr lang="en-US" sz="2800" dirty="0">
                          <a:effectLst/>
                        </a:rPr>
                        <a:t>Female</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c>
                  <a:txBody>
                    <a:bodyPr/>
                    <a:lstStyle/>
                    <a:p>
                      <a:pPr marL="0" marR="0" algn="ctr">
                        <a:lnSpc>
                          <a:spcPct val="107000"/>
                        </a:lnSpc>
                        <a:spcBef>
                          <a:spcPts val="0"/>
                        </a:spcBef>
                        <a:spcAft>
                          <a:spcPts val="0"/>
                        </a:spcAft>
                      </a:pPr>
                      <a:r>
                        <a:rPr lang="en-US" sz="2800" dirty="0">
                          <a:effectLst/>
                        </a:rPr>
                        <a:t>149 (80.1)</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c>
                  <a:txBody>
                    <a:bodyPr/>
                    <a:lstStyle/>
                    <a:p>
                      <a:pPr marL="0" marR="0" algn="ctr">
                        <a:lnSpc>
                          <a:spcPct val="107000"/>
                        </a:lnSpc>
                        <a:spcBef>
                          <a:spcPts val="0"/>
                        </a:spcBef>
                        <a:spcAft>
                          <a:spcPts val="0"/>
                        </a:spcAft>
                      </a:pPr>
                      <a:r>
                        <a:rPr lang="en-US" sz="2800" dirty="0">
                          <a:effectLst/>
                        </a:rPr>
                        <a:t>390 (68.5)</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c>
                  <a:txBody>
                    <a:bodyPr/>
                    <a:lstStyle/>
                    <a:p>
                      <a:pPr marL="0" marR="0" algn="ctr">
                        <a:lnSpc>
                          <a:spcPct val="107000"/>
                        </a:lnSpc>
                        <a:spcBef>
                          <a:spcPts val="0"/>
                        </a:spcBef>
                        <a:spcAft>
                          <a:spcPts val="0"/>
                        </a:spcAft>
                      </a:pPr>
                      <a:r>
                        <a:rPr lang="en-US" sz="2800" dirty="0">
                          <a:effectLst/>
                        </a:rPr>
                        <a:t>0.002</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extLst>
                  <a:ext uri="{0D108BD9-81ED-4DB2-BD59-A6C34878D82A}">
                    <a16:rowId xmlns:a16="http://schemas.microsoft.com/office/drawing/2014/main" xmlns="" val="1245197454"/>
                  </a:ext>
                </a:extLst>
              </a:tr>
              <a:tr h="540000">
                <a:tc>
                  <a:txBody>
                    <a:bodyPr/>
                    <a:lstStyle/>
                    <a:p>
                      <a:pPr marL="0" marR="0">
                        <a:lnSpc>
                          <a:spcPct val="107000"/>
                        </a:lnSpc>
                        <a:spcBef>
                          <a:spcPts val="0"/>
                        </a:spcBef>
                        <a:spcAft>
                          <a:spcPts val="0"/>
                        </a:spcAft>
                      </a:pPr>
                      <a:r>
                        <a:rPr lang="en-US" sz="2800" dirty="0">
                          <a:effectLst/>
                        </a:rPr>
                        <a:t>Age, years</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c>
                  <a:txBody>
                    <a:bodyPr/>
                    <a:lstStyle/>
                    <a:p>
                      <a:pPr marL="0" marR="0" algn="ctr">
                        <a:lnSpc>
                          <a:spcPct val="107000"/>
                        </a:lnSpc>
                        <a:spcBef>
                          <a:spcPts val="0"/>
                        </a:spcBef>
                        <a:spcAft>
                          <a:spcPts val="0"/>
                        </a:spcAft>
                      </a:pPr>
                      <a:r>
                        <a:rPr lang="en-US" sz="2800" dirty="0">
                          <a:effectLst/>
                        </a:rPr>
                        <a:t>72.01±5.75</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c>
                  <a:txBody>
                    <a:bodyPr/>
                    <a:lstStyle/>
                    <a:p>
                      <a:pPr marL="0" marR="0" algn="ctr">
                        <a:lnSpc>
                          <a:spcPct val="107000"/>
                        </a:lnSpc>
                        <a:spcBef>
                          <a:spcPts val="0"/>
                        </a:spcBef>
                        <a:spcAft>
                          <a:spcPts val="0"/>
                        </a:spcAft>
                      </a:pPr>
                      <a:r>
                        <a:rPr lang="en-US" sz="2800" dirty="0">
                          <a:effectLst/>
                        </a:rPr>
                        <a:t>47.09±12.10</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c>
                  <a:txBody>
                    <a:bodyPr/>
                    <a:lstStyle/>
                    <a:p>
                      <a:pPr marL="0" marR="0" algn="ctr">
                        <a:lnSpc>
                          <a:spcPct val="107000"/>
                        </a:lnSpc>
                        <a:spcBef>
                          <a:spcPts val="0"/>
                        </a:spcBef>
                        <a:spcAft>
                          <a:spcPts val="0"/>
                        </a:spcAft>
                      </a:pPr>
                      <a:r>
                        <a:rPr lang="en-US" sz="2800" dirty="0">
                          <a:effectLst/>
                        </a:rPr>
                        <a:t>&lt; 0.001</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extLst>
                  <a:ext uri="{0D108BD9-81ED-4DB2-BD59-A6C34878D82A}">
                    <a16:rowId xmlns:a16="http://schemas.microsoft.com/office/drawing/2014/main" xmlns="" val="3974284284"/>
                  </a:ext>
                </a:extLst>
              </a:tr>
              <a:tr h="540000">
                <a:tc>
                  <a:txBody>
                    <a:bodyPr/>
                    <a:lstStyle/>
                    <a:p>
                      <a:pPr marL="0" marR="0">
                        <a:lnSpc>
                          <a:spcPct val="107000"/>
                        </a:lnSpc>
                        <a:spcBef>
                          <a:spcPts val="0"/>
                        </a:spcBef>
                        <a:spcAft>
                          <a:spcPts val="0"/>
                        </a:spcAft>
                      </a:pPr>
                      <a:r>
                        <a:rPr lang="en-US" sz="2800" dirty="0">
                          <a:effectLst/>
                        </a:rPr>
                        <a:t>BMI, kg/m</a:t>
                      </a:r>
                      <a:r>
                        <a:rPr lang="en-US" sz="2800" baseline="30000" dirty="0">
                          <a:effectLst/>
                        </a:rPr>
                        <a:t>2</a:t>
                      </a:r>
                      <a:endParaRPr lang="en-US" sz="2800" baseline="300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c>
                  <a:txBody>
                    <a:bodyPr/>
                    <a:lstStyle/>
                    <a:p>
                      <a:pPr marL="0" marR="0" algn="ctr">
                        <a:lnSpc>
                          <a:spcPct val="107000"/>
                        </a:lnSpc>
                        <a:spcBef>
                          <a:spcPts val="0"/>
                        </a:spcBef>
                        <a:spcAft>
                          <a:spcPts val="0"/>
                        </a:spcAft>
                      </a:pPr>
                      <a:r>
                        <a:rPr lang="en-US" sz="2800" dirty="0">
                          <a:effectLst/>
                        </a:rPr>
                        <a:t>28.53±26.51</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c>
                  <a:txBody>
                    <a:bodyPr/>
                    <a:lstStyle/>
                    <a:p>
                      <a:pPr marL="0" marR="0" algn="ctr">
                        <a:lnSpc>
                          <a:spcPct val="107000"/>
                        </a:lnSpc>
                        <a:spcBef>
                          <a:spcPts val="0"/>
                        </a:spcBef>
                        <a:spcAft>
                          <a:spcPts val="0"/>
                        </a:spcAft>
                      </a:pPr>
                      <a:r>
                        <a:rPr lang="en-US" sz="2800" dirty="0">
                          <a:effectLst/>
                        </a:rPr>
                        <a:t>26.49±5.34</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c>
                  <a:txBody>
                    <a:bodyPr/>
                    <a:lstStyle/>
                    <a:p>
                      <a:pPr marL="0" marR="0" algn="ctr">
                        <a:lnSpc>
                          <a:spcPct val="107000"/>
                        </a:lnSpc>
                        <a:spcBef>
                          <a:spcPts val="0"/>
                        </a:spcBef>
                        <a:spcAft>
                          <a:spcPts val="0"/>
                        </a:spcAft>
                      </a:pPr>
                      <a:r>
                        <a:rPr lang="en-US" sz="2800" dirty="0">
                          <a:effectLst/>
                        </a:rPr>
                        <a:t>0.084</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extLst>
                  <a:ext uri="{0D108BD9-81ED-4DB2-BD59-A6C34878D82A}">
                    <a16:rowId xmlns:a16="http://schemas.microsoft.com/office/drawing/2014/main" xmlns="" val="2546985981"/>
                  </a:ext>
                </a:extLst>
              </a:tr>
              <a:tr h="540000">
                <a:tc>
                  <a:txBody>
                    <a:bodyPr/>
                    <a:lstStyle/>
                    <a:p>
                      <a:pPr marL="0" marR="0">
                        <a:lnSpc>
                          <a:spcPct val="107000"/>
                        </a:lnSpc>
                        <a:spcBef>
                          <a:spcPts val="0"/>
                        </a:spcBef>
                        <a:spcAft>
                          <a:spcPts val="0"/>
                        </a:spcAft>
                      </a:pPr>
                      <a:r>
                        <a:rPr lang="en-US" sz="2800" dirty="0">
                          <a:effectLst/>
                        </a:rPr>
                        <a:t>Family history of asthma</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c>
                  <a:txBody>
                    <a:bodyPr/>
                    <a:lstStyle/>
                    <a:p>
                      <a:pPr marL="0" marR="0" algn="ctr">
                        <a:lnSpc>
                          <a:spcPct val="107000"/>
                        </a:lnSpc>
                        <a:spcBef>
                          <a:spcPts val="0"/>
                        </a:spcBef>
                        <a:spcAft>
                          <a:spcPts val="0"/>
                        </a:spcAft>
                      </a:pPr>
                      <a:r>
                        <a:rPr lang="en-US" sz="2800" dirty="0">
                          <a:effectLst/>
                        </a:rPr>
                        <a:t>6 (3.2)</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c>
                  <a:txBody>
                    <a:bodyPr/>
                    <a:lstStyle/>
                    <a:p>
                      <a:pPr marL="0" marR="0" algn="ctr">
                        <a:lnSpc>
                          <a:spcPct val="107000"/>
                        </a:lnSpc>
                        <a:spcBef>
                          <a:spcPts val="0"/>
                        </a:spcBef>
                        <a:spcAft>
                          <a:spcPts val="0"/>
                        </a:spcAft>
                      </a:pPr>
                      <a:r>
                        <a:rPr lang="en-US" sz="2800" dirty="0">
                          <a:effectLst/>
                        </a:rPr>
                        <a:t>41 (7.2)</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c>
                  <a:txBody>
                    <a:bodyPr/>
                    <a:lstStyle/>
                    <a:p>
                      <a:pPr marL="0" marR="0" algn="ctr">
                        <a:lnSpc>
                          <a:spcPct val="107000"/>
                        </a:lnSpc>
                        <a:spcBef>
                          <a:spcPts val="0"/>
                        </a:spcBef>
                        <a:spcAft>
                          <a:spcPts val="0"/>
                        </a:spcAft>
                      </a:pPr>
                      <a:r>
                        <a:rPr lang="en-US" sz="2800" dirty="0">
                          <a:effectLst/>
                        </a:rPr>
                        <a:t>0.138</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extLst>
                  <a:ext uri="{0D108BD9-81ED-4DB2-BD59-A6C34878D82A}">
                    <a16:rowId xmlns:a16="http://schemas.microsoft.com/office/drawing/2014/main" xmlns="" val="3802618276"/>
                  </a:ext>
                </a:extLst>
              </a:tr>
              <a:tr h="540000">
                <a:tc>
                  <a:txBody>
                    <a:bodyPr/>
                    <a:lstStyle/>
                    <a:p>
                      <a:pPr marL="0" marR="0">
                        <a:lnSpc>
                          <a:spcPct val="107000"/>
                        </a:lnSpc>
                        <a:spcBef>
                          <a:spcPts val="0"/>
                        </a:spcBef>
                        <a:spcAft>
                          <a:spcPts val="0"/>
                        </a:spcAft>
                      </a:pPr>
                      <a:r>
                        <a:rPr lang="en-US" sz="2800" dirty="0">
                          <a:effectLst/>
                        </a:rPr>
                        <a:t>Total asthma control </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c>
                  <a:txBody>
                    <a:bodyPr/>
                    <a:lstStyle/>
                    <a:p>
                      <a:pPr marL="0" marR="0" algn="ctr">
                        <a:lnSpc>
                          <a:spcPct val="107000"/>
                        </a:lnSpc>
                        <a:spcBef>
                          <a:spcPts val="0"/>
                        </a:spcBef>
                        <a:spcAft>
                          <a:spcPts val="0"/>
                        </a:spcAft>
                      </a:pPr>
                      <a:r>
                        <a:rPr lang="en-US" sz="2800" dirty="0">
                          <a:effectLst/>
                        </a:rPr>
                        <a:t>178 (95.7)</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c>
                  <a:txBody>
                    <a:bodyPr/>
                    <a:lstStyle/>
                    <a:p>
                      <a:pPr marL="0" marR="0" algn="ctr">
                        <a:lnSpc>
                          <a:spcPct val="107000"/>
                        </a:lnSpc>
                        <a:spcBef>
                          <a:spcPts val="0"/>
                        </a:spcBef>
                        <a:spcAft>
                          <a:spcPts val="0"/>
                        </a:spcAft>
                      </a:pPr>
                      <a:r>
                        <a:rPr lang="en-US" sz="2800" dirty="0">
                          <a:effectLst/>
                        </a:rPr>
                        <a:t>554 (97.4)</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c>
                  <a:txBody>
                    <a:bodyPr/>
                    <a:lstStyle/>
                    <a:p>
                      <a:pPr marL="0" marR="0" algn="ctr">
                        <a:lnSpc>
                          <a:spcPct val="107000"/>
                        </a:lnSpc>
                        <a:spcBef>
                          <a:spcPts val="0"/>
                        </a:spcBef>
                        <a:spcAft>
                          <a:spcPts val="0"/>
                        </a:spcAft>
                      </a:pPr>
                      <a:r>
                        <a:rPr lang="en-US" sz="2800" dirty="0">
                          <a:effectLst/>
                        </a:rPr>
                        <a:t>0.452</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extLst>
                  <a:ext uri="{0D108BD9-81ED-4DB2-BD59-A6C34878D82A}">
                    <a16:rowId xmlns:a16="http://schemas.microsoft.com/office/drawing/2014/main" xmlns="" val="3575737922"/>
                  </a:ext>
                </a:extLst>
              </a:tr>
              <a:tr h="540000">
                <a:tc>
                  <a:txBody>
                    <a:bodyPr/>
                    <a:lstStyle/>
                    <a:p>
                      <a:pPr marL="0" marR="0">
                        <a:lnSpc>
                          <a:spcPct val="107000"/>
                        </a:lnSpc>
                        <a:spcBef>
                          <a:spcPts val="0"/>
                        </a:spcBef>
                        <a:spcAft>
                          <a:spcPts val="0"/>
                        </a:spcAft>
                      </a:pPr>
                      <a:r>
                        <a:rPr lang="en-US" sz="2800">
                          <a:effectLst/>
                        </a:rPr>
                        <a:t>Allergic rhinitis</a:t>
                      </a:r>
                      <a:endParaRPr lang="en-US" sz="28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c>
                  <a:txBody>
                    <a:bodyPr/>
                    <a:lstStyle/>
                    <a:p>
                      <a:pPr marL="0" marR="0" algn="ctr">
                        <a:lnSpc>
                          <a:spcPct val="107000"/>
                        </a:lnSpc>
                        <a:spcBef>
                          <a:spcPts val="0"/>
                        </a:spcBef>
                        <a:spcAft>
                          <a:spcPts val="0"/>
                        </a:spcAft>
                      </a:pPr>
                      <a:r>
                        <a:rPr lang="en-US" sz="2800" dirty="0">
                          <a:effectLst/>
                        </a:rPr>
                        <a:t>94 (50.5)</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c>
                  <a:txBody>
                    <a:bodyPr/>
                    <a:lstStyle/>
                    <a:p>
                      <a:pPr marL="0" marR="0" algn="ctr">
                        <a:lnSpc>
                          <a:spcPct val="107000"/>
                        </a:lnSpc>
                        <a:spcBef>
                          <a:spcPts val="0"/>
                        </a:spcBef>
                        <a:spcAft>
                          <a:spcPts val="0"/>
                        </a:spcAft>
                      </a:pPr>
                      <a:r>
                        <a:rPr lang="en-US" sz="2800" dirty="0">
                          <a:effectLst/>
                        </a:rPr>
                        <a:t>359 (63.1)</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c>
                  <a:txBody>
                    <a:bodyPr/>
                    <a:lstStyle/>
                    <a:p>
                      <a:pPr marL="0" marR="0" algn="ctr">
                        <a:lnSpc>
                          <a:spcPct val="107000"/>
                        </a:lnSpc>
                        <a:spcBef>
                          <a:spcPts val="0"/>
                        </a:spcBef>
                        <a:spcAft>
                          <a:spcPts val="0"/>
                        </a:spcAft>
                      </a:pPr>
                      <a:r>
                        <a:rPr lang="en-US" sz="2800" dirty="0">
                          <a:effectLst/>
                        </a:rPr>
                        <a:t>0.002</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extLst>
                  <a:ext uri="{0D108BD9-81ED-4DB2-BD59-A6C34878D82A}">
                    <a16:rowId xmlns:a16="http://schemas.microsoft.com/office/drawing/2014/main" xmlns="" val="4269400121"/>
                  </a:ext>
                </a:extLst>
              </a:tr>
              <a:tr h="540000">
                <a:tc>
                  <a:txBody>
                    <a:bodyPr/>
                    <a:lstStyle/>
                    <a:p>
                      <a:pPr marL="0" marR="0">
                        <a:lnSpc>
                          <a:spcPct val="107000"/>
                        </a:lnSpc>
                        <a:spcBef>
                          <a:spcPts val="0"/>
                        </a:spcBef>
                        <a:spcAft>
                          <a:spcPts val="0"/>
                        </a:spcAft>
                      </a:pPr>
                      <a:r>
                        <a:rPr lang="en-US" sz="2800">
                          <a:effectLst/>
                        </a:rPr>
                        <a:t>Allergic conjunctivitis</a:t>
                      </a:r>
                      <a:endParaRPr lang="en-US" sz="28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c>
                  <a:txBody>
                    <a:bodyPr/>
                    <a:lstStyle/>
                    <a:p>
                      <a:pPr marL="0" marR="0" algn="ctr">
                        <a:lnSpc>
                          <a:spcPct val="107000"/>
                        </a:lnSpc>
                        <a:spcBef>
                          <a:spcPts val="0"/>
                        </a:spcBef>
                        <a:spcAft>
                          <a:spcPts val="0"/>
                        </a:spcAft>
                      </a:pPr>
                      <a:r>
                        <a:rPr lang="en-US" sz="2800" dirty="0">
                          <a:effectLst/>
                        </a:rPr>
                        <a:t>2 (1.1)</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c>
                  <a:txBody>
                    <a:bodyPr/>
                    <a:lstStyle/>
                    <a:p>
                      <a:pPr marL="0" marR="0" algn="ctr">
                        <a:lnSpc>
                          <a:spcPct val="107000"/>
                        </a:lnSpc>
                        <a:spcBef>
                          <a:spcPts val="0"/>
                        </a:spcBef>
                        <a:spcAft>
                          <a:spcPts val="0"/>
                        </a:spcAft>
                      </a:pPr>
                      <a:r>
                        <a:rPr lang="en-US" sz="2800" dirty="0">
                          <a:effectLst/>
                        </a:rPr>
                        <a:t>12 (2.1)</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c>
                  <a:txBody>
                    <a:bodyPr/>
                    <a:lstStyle/>
                    <a:p>
                      <a:pPr marL="0" marR="0" algn="ctr">
                        <a:lnSpc>
                          <a:spcPct val="107000"/>
                        </a:lnSpc>
                        <a:spcBef>
                          <a:spcPts val="0"/>
                        </a:spcBef>
                        <a:spcAft>
                          <a:spcPts val="0"/>
                        </a:spcAft>
                      </a:pPr>
                      <a:r>
                        <a:rPr lang="en-US" sz="2800" dirty="0">
                          <a:effectLst/>
                        </a:rPr>
                        <a:t>0.364</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extLst>
                  <a:ext uri="{0D108BD9-81ED-4DB2-BD59-A6C34878D82A}">
                    <a16:rowId xmlns:a16="http://schemas.microsoft.com/office/drawing/2014/main" xmlns="" val="579577253"/>
                  </a:ext>
                </a:extLst>
              </a:tr>
              <a:tr h="540000">
                <a:tc>
                  <a:txBody>
                    <a:bodyPr/>
                    <a:lstStyle/>
                    <a:p>
                      <a:pPr marL="0" marR="0">
                        <a:lnSpc>
                          <a:spcPct val="107000"/>
                        </a:lnSpc>
                        <a:spcBef>
                          <a:spcPts val="0"/>
                        </a:spcBef>
                        <a:spcAft>
                          <a:spcPts val="0"/>
                        </a:spcAft>
                      </a:pPr>
                      <a:r>
                        <a:rPr lang="en-US" sz="2800">
                          <a:effectLst/>
                        </a:rPr>
                        <a:t>Dermatitis</a:t>
                      </a:r>
                      <a:endParaRPr lang="en-US" sz="28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c>
                  <a:txBody>
                    <a:bodyPr/>
                    <a:lstStyle/>
                    <a:p>
                      <a:pPr marL="0" marR="0" algn="ctr">
                        <a:lnSpc>
                          <a:spcPct val="107000"/>
                        </a:lnSpc>
                        <a:spcBef>
                          <a:spcPts val="0"/>
                        </a:spcBef>
                        <a:spcAft>
                          <a:spcPts val="0"/>
                        </a:spcAft>
                      </a:pPr>
                      <a:r>
                        <a:rPr lang="en-US" sz="2800" dirty="0">
                          <a:effectLst/>
                        </a:rPr>
                        <a:t>2 (1.1)</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c>
                  <a:txBody>
                    <a:bodyPr/>
                    <a:lstStyle/>
                    <a:p>
                      <a:pPr marL="0" marR="0" algn="ctr">
                        <a:lnSpc>
                          <a:spcPct val="107000"/>
                        </a:lnSpc>
                        <a:spcBef>
                          <a:spcPts val="0"/>
                        </a:spcBef>
                        <a:spcAft>
                          <a:spcPts val="0"/>
                        </a:spcAft>
                      </a:pPr>
                      <a:r>
                        <a:rPr lang="en-US" sz="2800" dirty="0">
                          <a:effectLst/>
                        </a:rPr>
                        <a:t>17 (3)</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c>
                  <a:txBody>
                    <a:bodyPr/>
                    <a:lstStyle/>
                    <a:p>
                      <a:pPr marL="0" marR="0" algn="ctr">
                        <a:lnSpc>
                          <a:spcPct val="107000"/>
                        </a:lnSpc>
                        <a:spcBef>
                          <a:spcPts val="0"/>
                        </a:spcBef>
                        <a:spcAft>
                          <a:spcPts val="0"/>
                        </a:spcAft>
                      </a:pPr>
                      <a:r>
                        <a:rPr lang="en-US" sz="2800" dirty="0">
                          <a:effectLst/>
                        </a:rPr>
                        <a:t>0.148</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extLst>
                  <a:ext uri="{0D108BD9-81ED-4DB2-BD59-A6C34878D82A}">
                    <a16:rowId xmlns:a16="http://schemas.microsoft.com/office/drawing/2014/main" xmlns="" val="4177937978"/>
                  </a:ext>
                </a:extLst>
              </a:tr>
              <a:tr h="540000">
                <a:tc>
                  <a:txBody>
                    <a:bodyPr/>
                    <a:lstStyle/>
                    <a:p>
                      <a:pPr marL="0" marR="0">
                        <a:lnSpc>
                          <a:spcPct val="107000"/>
                        </a:lnSpc>
                        <a:spcBef>
                          <a:spcPts val="0"/>
                        </a:spcBef>
                        <a:spcAft>
                          <a:spcPts val="0"/>
                        </a:spcAft>
                      </a:pPr>
                      <a:r>
                        <a:rPr lang="en-US" sz="2800">
                          <a:effectLst/>
                        </a:rPr>
                        <a:t>Nasal polyp</a:t>
                      </a:r>
                      <a:endParaRPr lang="en-US" sz="28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c>
                  <a:txBody>
                    <a:bodyPr/>
                    <a:lstStyle/>
                    <a:p>
                      <a:pPr marL="0" marR="0" algn="ctr">
                        <a:lnSpc>
                          <a:spcPct val="107000"/>
                        </a:lnSpc>
                        <a:spcBef>
                          <a:spcPts val="0"/>
                        </a:spcBef>
                        <a:spcAft>
                          <a:spcPts val="0"/>
                        </a:spcAft>
                      </a:pPr>
                      <a:r>
                        <a:rPr lang="en-US" sz="2800" dirty="0">
                          <a:effectLst/>
                        </a:rPr>
                        <a:t>6 (3.2)</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c>
                  <a:txBody>
                    <a:bodyPr/>
                    <a:lstStyle/>
                    <a:p>
                      <a:pPr marL="0" marR="0" algn="ctr">
                        <a:lnSpc>
                          <a:spcPct val="107000"/>
                        </a:lnSpc>
                        <a:spcBef>
                          <a:spcPts val="0"/>
                        </a:spcBef>
                        <a:spcAft>
                          <a:spcPts val="0"/>
                        </a:spcAft>
                      </a:pPr>
                      <a:r>
                        <a:rPr lang="en-US" sz="2800" dirty="0">
                          <a:effectLst/>
                        </a:rPr>
                        <a:t>18 (3.2)</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c>
                  <a:txBody>
                    <a:bodyPr/>
                    <a:lstStyle/>
                    <a:p>
                      <a:pPr marL="0" marR="0" algn="ctr">
                        <a:lnSpc>
                          <a:spcPct val="107000"/>
                        </a:lnSpc>
                        <a:spcBef>
                          <a:spcPts val="0"/>
                        </a:spcBef>
                        <a:spcAft>
                          <a:spcPts val="0"/>
                        </a:spcAft>
                      </a:pPr>
                      <a:r>
                        <a:rPr lang="en-US" sz="2800" dirty="0">
                          <a:effectLst/>
                        </a:rPr>
                        <a:t>0.966</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extLst>
                  <a:ext uri="{0D108BD9-81ED-4DB2-BD59-A6C34878D82A}">
                    <a16:rowId xmlns:a16="http://schemas.microsoft.com/office/drawing/2014/main" xmlns="" val="365614289"/>
                  </a:ext>
                </a:extLst>
              </a:tr>
              <a:tr h="540000">
                <a:tc>
                  <a:txBody>
                    <a:bodyPr/>
                    <a:lstStyle/>
                    <a:p>
                      <a:pPr marL="0" marR="0">
                        <a:lnSpc>
                          <a:spcPct val="107000"/>
                        </a:lnSpc>
                        <a:spcBef>
                          <a:spcPts val="0"/>
                        </a:spcBef>
                        <a:spcAft>
                          <a:spcPts val="0"/>
                        </a:spcAft>
                      </a:pPr>
                      <a:r>
                        <a:rPr lang="en-US" sz="2800">
                          <a:effectLst/>
                        </a:rPr>
                        <a:t>Hypertension</a:t>
                      </a:r>
                      <a:endParaRPr lang="en-US" sz="28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c>
                  <a:txBody>
                    <a:bodyPr/>
                    <a:lstStyle/>
                    <a:p>
                      <a:pPr marL="0" marR="0" algn="ctr">
                        <a:lnSpc>
                          <a:spcPct val="107000"/>
                        </a:lnSpc>
                        <a:spcBef>
                          <a:spcPts val="0"/>
                        </a:spcBef>
                        <a:spcAft>
                          <a:spcPts val="0"/>
                        </a:spcAft>
                      </a:pPr>
                      <a:r>
                        <a:rPr lang="en-US" sz="2800" dirty="0">
                          <a:effectLst/>
                        </a:rPr>
                        <a:t>107 (57.5)</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c>
                  <a:txBody>
                    <a:bodyPr/>
                    <a:lstStyle/>
                    <a:p>
                      <a:pPr marL="0" marR="0" algn="ctr">
                        <a:lnSpc>
                          <a:spcPct val="107000"/>
                        </a:lnSpc>
                        <a:spcBef>
                          <a:spcPts val="0"/>
                        </a:spcBef>
                        <a:spcAft>
                          <a:spcPts val="0"/>
                        </a:spcAft>
                      </a:pPr>
                      <a:r>
                        <a:rPr lang="en-US" sz="2800" dirty="0">
                          <a:effectLst/>
                        </a:rPr>
                        <a:t>141 (24.8)</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c>
                  <a:txBody>
                    <a:bodyPr/>
                    <a:lstStyle/>
                    <a:p>
                      <a:pPr marL="0" marR="0" algn="ctr">
                        <a:lnSpc>
                          <a:spcPct val="107000"/>
                        </a:lnSpc>
                        <a:spcBef>
                          <a:spcPts val="0"/>
                        </a:spcBef>
                        <a:spcAft>
                          <a:spcPts val="0"/>
                        </a:spcAft>
                      </a:pPr>
                      <a:r>
                        <a:rPr lang="en-US" sz="2800" dirty="0">
                          <a:effectLst/>
                        </a:rPr>
                        <a:t>&lt; 0.001</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extLst>
                  <a:ext uri="{0D108BD9-81ED-4DB2-BD59-A6C34878D82A}">
                    <a16:rowId xmlns:a16="http://schemas.microsoft.com/office/drawing/2014/main" xmlns="" val="2771161920"/>
                  </a:ext>
                </a:extLst>
              </a:tr>
              <a:tr h="540000">
                <a:tc>
                  <a:txBody>
                    <a:bodyPr/>
                    <a:lstStyle/>
                    <a:p>
                      <a:pPr marL="0" marR="0">
                        <a:lnSpc>
                          <a:spcPct val="107000"/>
                        </a:lnSpc>
                        <a:spcBef>
                          <a:spcPts val="0"/>
                        </a:spcBef>
                        <a:spcAft>
                          <a:spcPts val="0"/>
                        </a:spcAft>
                      </a:pPr>
                      <a:r>
                        <a:rPr lang="en-US" sz="2800" dirty="0">
                          <a:effectLst/>
                        </a:rPr>
                        <a:t>Dyslipidemia</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c>
                  <a:txBody>
                    <a:bodyPr/>
                    <a:lstStyle/>
                    <a:p>
                      <a:pPr marL="0" marR="0" algn="ctr">
                        <a:lnSpc>
                          <a:spcPct val="107000"/>
                        </a:lnSpc>
                        <a:spcBef>
                          <a:spcPts val="0"/>
                        </a:spcBef>
                        <a:spcAft>
                          <a:spcPts val="0"/>
                        </a:spcAft>
                      </a:pPr>
                      <a:r>
                        <a:rPr lang="en-US" sz="2800" dirty="0">
                          <a:effectLst/>
                        </a:rPr>
                        <a:t>95 (51.1)</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c>
                  <a:txBody>
                    <a:bodyPr/>
                    <a:lstStyle/>
                    <a:p>
                      <a:pPr marL="0" marR="0" algn="ctr">
                        <a:lnSpc>
                          <a:spcPct val="107000"/>
                        </a:lnSpc>
                        <a:spcBef>
                          <a:spcPts val="0"/>
                        </a:spcBef>
                        <a:spcAft>
                          <a:spcPts val="0"/>
                        </a:spcAft>
                      </a:pPr>
                      <a:r>
                        <a:rPr lang="en-US" sz="2800" dirty="0">
                          <a:effectLst/>
                        </a:rPr>
                        <a:t>148 (26.0)</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c>
                  <a:txBody>
                    <a:bodyPr/>
                    <a:lstStyle/>
                    <a:p>
                      <a:pPr marL="0" marR="0" algn="ctr">
                        <a:lnSpc>
                          <a:spcPct val="107000"/>
                        </a:lnSpc>
                        <a:spcBef>
                          <a:spcPts val="0"/>
                        </a:spcBef>
                        <a:spcAft>
                          <a:spcPts val="0"/>
                        </a:spcAft>
                      </a:pPr>
                      <a:r>
                        <a:rPr lang="en-US" sz="2800" dirty="0">
                          <a:effectLst/>
                        </a:rPr>
                        <a:t>&lt; 0.001</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extLst>
                  <a:ext uri="{0D108BD9-81ED-4DB2-BD59-A6C34878D82A}">
                    <a16:rowId xmlns:a16="http://schemas.microsoft.com/office/drawing/2014/main" xmlns="" val="1011972781"/>
                  </a:ext>
                </a:extLst>
              </a:tr>
              <a:tr h="540000">
                <a:tc>
                  <a:txBody>
                    <a:bodyPr/>
                    <a:lstStyle/>
                    <a:p>
                      <a:pPr marL="0" marR="0">
                        <a:lnSpc>
                          <a:spcPct val="107000"/>
                        </a:lnSpc>
                        <a:spcBef>
                          <a:spcPts val="0"/>
                        </a:spcBef>
                        <a:spcAft>
                          <a:spcPts val="0"/>
                        </a:spcAft>
                      </a:pPr>
                      <a:r>
                        <a:rPr lang="en-US" sz="2800" dirty="0">
                          <a:effectLst/>
                          <a:latin typeface="Calibri" panose="020F0502020204030204" pitchFamily="34" charset="0"/>
                          <a:ea typeface="Calibri" panose="020F0502020204030204" pitchFamily="34" charset="0"/>
                          <a:cs typeface="Cordia New" panose="020B0304020202020204" pitchFamily="34" charset="-34"/>
                        </a:rPr>
                        <a:t>CKD</a:t>
                      </a:r>
                    </a:p>
                  </a:txBody>
                  <a:tcPr marL="68580" marR="68580" marT="0" marB="0"/>
                </a:tc>
                <a:tc>
                  <a:txBody>
                    <a:bodyPr/>
                    <a:lstStyle/>
                    <a:p>
                      <a:pPr marL="0" marR="0" algn="ctr">
                        <a:lnSpc>
                          <a:spcPct val="107000"/>
                        </a:lnSpc>
                        <a:spcBef>
                          <a:spcPts val="0"/>
                        </a:spcBef>
                        <a:spcAft>
                          <a:spcPts val="0"/>
                        </a:spcAft>
                      </a:pPr>
                      <a:r>
                        <a:rPr lang="en-US" sz="2800" dirty="0">
                          <a:effectLst/>
                          <a:latin typeface="Calibri" panose="020F0502020204030204" pitchFamily="34" charset="0"/>
                          <a:ea typeface="Calibri" panose="020F0502020204030204" pitchFamily="34" charset="0"/>
                          <a:cs typeface="Cordia New" panose="020B0304020202020204" pitchFamily="34" charset="-34"/>
                        </a:rPr>
                        <a:t>8 (4.3)</a:t>
                      </a:r>
                    </a:p>
                  </a:txBody>
                  <a:tcPr marL="68580" marR="68580" marT="0" marB="0"/>
                </a:tc>
                <a:tc>
                  <a:txBody>
                    <a:bodyPr/>
                    <a:lstStyle/>
                    <a:p>
                      <a:pPr marL="0" marR="0" algn="ctr">
                        <a:lnSpc>
                          <a:spcPct val="107000"/>
                        </a:lnSpc>
                        <a:spcBef>
                          <a:spcPts val="0"/>
                        </a:spcBef>
                        <a:spcAft>
                          <a:spcPts val="0"/>
                        </a:spcAft>
                      </a:pPr>
                      <a:r>
                        <a:rPr lang="en-US" sz="2800" dirty="0">
                          <a:effectLst/>
                          <a:latin typeface="Calibri" panose="020F0502020204030204" pitchFamily="34" charset="0"/>
                          <a:ea typeface="Calibri" panose="020F0502020204030204" pitchFamily="34" charset="0"/>
                          <a:cs typeface="Cordia New" panose="020B0304020202020204" pitchFamily="34" charset="-34"/>
                        </a:rPr>
                        <a:t>4 (0.7)  </a:t>
                      </a:r>
                    </a:p>
                  </a:txBody>
                  <a:tcPr marL="68580" marR="68580" marT="0" marB="0"/>
                </a:tc>
                <a:tc>
                  <a:txBody>
                    <a:bodyPr/>
                    <a:lstStyle/>
                    <a:p>
                      <a:pPr marL="0" marR="0" algn="ctr">
                        <a:lnSpc>
                          <a:spcPct val="107000"/>
                        </a:lnSpc>
                        <a:spcBef>
                          <a:spcPts val="0"/>
                        </a:spcBef>
                        <a:spcAft>
                          <a:spcPts val="0"/>
                        </a:spcAft>
                      </a:pPr>
                      <a:r>
                        <a:rPr lang="en-US" sz="2800" dirty="0">
                          <a:effectLst/>
                          <a:latin typeface="Calibri" panose="020F0502020204030204" pitchFamily="34" charset="0"/>
                          <a:ea typeface="Calibri" panose="020F0502020204030204" pitchFamily="34" charset="0"/>
                          <a:cs typeface="Cordia New" panose="020B0304020202020204" pitchFamily="34" charset="-34"/>
                        </a:rPr>
                        <a:t>0.001</a:t>
                      </a:r>
                    </a:p>
                  </a:txBody>
                  <a:tcPr marL="68580" marR="68580" marT="0" marB="0"/>
                </a:tc>
                <a:extLst>
                  <a:ext uri="{0D108BD9-81ED-4DB2-BD59-A6C34878D82A}">
                    <a16:rowId xmlns:a16="http://schemas.microsoft.com/office/drawing/2014/main" xmlns="" val="3818344201"/>
                  </a:ext>
                </a:extLst>
              </a:tr>
              <a:tr h="540000">
                <a:tc>
                  <a:txBody>
                    <a:bodyPr/>
                    <a:lstStyle/>
                    <a:p>
                      <a:pPr marL="0" marR="0">
                        <a:lnSpc>
                          <a:spcPct val="107000"/>
                        </a:lnSpc>
                        <a:spcBef>
                          <a:spcPts val="0"/>
                        </a:spcBef>
                        <a:spcAft>
                          <a:spcPts val="0"/>
                        </a:spcAft>
                      </a:pPr>
                      <a:r>
                        <a:rPr lang="en-US" sz="2800">
                          <a:effectLst/>
                        </a:rPr>
                        <a:t>ACO</a:t>
                      </a:r>
                      <a:endParaRPr lang="en-US" sz="28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c>
                  <a:txBody>
                    <a:bodyPr/>
                    <a:lstStyle/>
                    <a:p>
                      <a:pPr marL="0" marR="0" algn="ctr">
                        <a:lnSpc>
                          <a:spcPct val="107000"/>
                        </a:lnSpc>
                        <a:spcBef>
                          <a:spcPts val="0"/>
                        </a:spcBef>
                        <a:spcAft>
                          <a:spcPts val="0"/>
                        </a:spcAft>
                      </a:pPr>
                      <a:r>
                        <a:rPr lang="en-US" sz="2800" dirty="0">
                          <a:effectLst/>
                        </a:rPr>
                        <a:t>3 (1.6)</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c>
                  <a:txBody>
                    <a:bodyPr/>
                    <a:lstStyle/>
                    <a:p>
                      <a:pPr marL="0" marR="0" algn="ctr">
                        <a:lnSpc>
                          <a:spcPct val="107000"/>
                        </a:lnSpc>
                        <a:spcBef>
                          <a:spcPts val="0"/>
                        </a:spcBef>
                        <a:spcAft>
                          <a:spcPts val="0"/>
                        </a:spcAft>
                      </a:pPr>
                      <a:r>
                        <a:rPr lang="en-US" sz="2800" dirty="0">
                          <a:effectLst/>
                        </a:rPr>
                        <a:t>10 (1.8)</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c>
                  <a:txBody>
                    <a:bodyPr/>
                    <a:lstStyle/>
                    <a:p>
                      <a:pPr marL="0" marR="0" algn="ctr">
                        <a:lnSpc>
                          <a:spcPct val="107000"/>
                        </a:lnSpc>
                        <a:spcBef>
                          <a:spcPts val="0"/>
                        </a:spcBef>
                        <a:spcAft>
                          <a:spcPts val="0"/>
                        </a:spcAft>
                      </a:pPr>
                      <a:r>
                        <a:rPr lang="en-US" sz="2800" dirty="0">
                          <a:effectLst/>
                        </a:rPr>
                        <a:t>0.895</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extLst>
                  <a:ext uri="{0D108BD9-81ED-4DB2-BD59-A6C34878D82A}">
                    <a16:rowId xmlns:a16="http://schemas.microsoft.com/office/drawing/2014/main" xmlns="" val="3989045185"/>
                  </a:ext>
                </a:extLst>
              </a:tr>
              <a:tr h="540000">
                <a:tc>
                  <a:txBody>
                    <a:bodyPr/>
                    <a:lstStyle/>
                    <a:p>
                      <a:pPr marL="0" marR="0">
                        <a:lnSpc>
                          <a:spcPct val="107000"/>
                        </a:lnSpc>
                        <a:spcBef>
                          <a:spcPts val="0"/>
                        </a:spcBef>
                        <a:spcAft>
                          <a:spcPts val="0"/>
                        </a:spcAft>
                      </a:pPr>
                      <a:r>
                        <a:rPr lang="en-US" sz="2800">
                          <a:effectLst/>
                        </a:rPr>
                        <a:t>Diabetes mellitus</a:t>
                      </a:r>
                      <a:endParaRPr lang="en-US" sz="28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c>
                  <a:txBody>
                    <a:bodyPr/>
                    <a:lstStyle/>
                    <a:p>
                      <a:pPr marL="0" marR="0" algn="ctr">
                        <a:lnSpc>
                          <a:spcPct val="107000"/>
                        </a:lnSpc>
                        <a:spcBef>
                          <a:spcPts val="0"/>
                        </a:spcBef>
                        <a:spcAft>
                          <a:spcPts val="0"/>
                        </a:spcAft>
                      </a:pPr>
                      <a:r>
                        <a:rPr lang="en-US" sz="2800" dirty="0">
                          <a:effectLst/>
                        </a:rPr>
                        <a:t>45 (24.2)</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c>
                  <a:txBody>
                    <a:bodyPr/>
                    <a:lstStyle/>
                    <a:p>
                      <a:pPr marL="0" marR="0" algn="ctr">
                        <a:lnSpc>
                          <a:spcPct val="107000"/>
                        </a:lnSpc>
                        <a:spcBef>
                          <a:spcPts val="0"/>
                        </a:spcBef>
                        <a:spcAft>
                          <a:spcPts val="0"/>
                        </a:spcAft>
                      </a:pPr>
                      <a:r>
                        <a:rPr lang="en-US" sz="2800" dirty="0">
                          <a:effectLst/>
                        </a:rPr>
                        <a:t>56 (9.8)</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c>
                  <a:txBody>
                    <a:bodyPr/>
                    <a:lstStyle/>
                    <a:p>
                      <a:pPr marL="0" marR="0" algn="ctr">
                        <a:lnSpc>
                          <a:spcPct val="107000"/>
                        </a:lnSpc>
                        <a:spcBef>
                          <a:spcPts val="0"/>
                        </a:spcBef>
                        <a:spcAft>
                          <a:spcPts val="0"/>
                        </a:spcAft>
                      </a:pPr>
                      <a:r>
                        <a:rPr lang="en-US" sz="2800" dirty="0">
                          <a:effectLst/>
                        </a:rPr>
                        <a:t>&lt; 0.001</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extLst>
                  <a:ext uri="{0D108BD9-81ED-4DB2-BD59-A6C34878D82A}">
                    <a16:rowId xmlns:a16="http://schemas.microsoft.com/office/drawing/2014/main" xmlns="" val="3570398321"/>
                  </a:ext>
                </a:extLst>
              </a:tr>
              <a:tr h="540000">
                <a:tc>
                  <a:txBody>
                    <a:bodyPr/>
                    <a:lstStyle/>
                    <a:p>
                      <a:pPr marL="0" marR="0">
                        <a:lnSpc>
                          <a:spcPct val="107000"/>
                        </a:lnSpc>
                        <a:spcBef>
                          <a:spcPts val="0"/>
                        </a:spcBef>
                        <a:spcAft>
                          <a:spcPts val="0"/>
                        </a:spcAft>
                      </a:pPr>
                      <a:r>
                        <a:rPr lang="en-US" sz="2800">
                          <a:effectLst/>
                        </a:rPr>
                        <a:t>AE</a:t>
                      </a:r>
                      <a:endParaRPr lang="en-US" sz="28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c>
                  <a:txBody>
                    <a:bodyPr/>
                    <a:lstStyle/>
                    <a:p>
                      <a:pPr marL="0" marR="0" algn="ctr">
                        <a:lnSpc>
                          <a:spcPct val="107000"/>
                        </a:lnSpc>
                        <a:spcBef>
                          <a:spcPts val="0"/>
                        </a:spcBef>
                        <a:spcAft>
                          <a:spcPts val="0"/>
                        </a:spcAft>
                      </a:pPr>
                      <a:r>
                        <a:rPr lang="en-US" sz="2800" dirty="0">
                          <a:effectLst/>
                        </a:rPr>
                        <a:t>29 (15.6)</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c>
                  <a:txBody>
                    <a:bodyPr/>
                    <a:lstStyle/>
                    <a:p>
                      <a:pPr marL="0" marR="0" algn="ctr">
                        <a:lnSpc>
                          <a:spcPct val="107000"/>
                        </a:lnSpc>
                        <a:spcBef>
                          <a:spcPts val="0"/>
                        </a:spcBef>
                        <a:spcAft>
                          <a:spcPts val="0"/>
                        </a:spcAft>
                      </a:pPr>
                      <a:r>
                        <a:rPr lang="en-US" sz="2800" dirty="0">
                          <a:effectLst/>
                        </a:rPr>
                        <a:t>115 (20.2)</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c>
                  <a:txBody>
                    <a:bodyPr/>
                    <a:lstStyle/>
                    <a:p>
                      <a:pPr marL="0" marR="0" algn="ctr">
                        <a:lnSpc>
                          <a:spcPct val="107000"/>
                        </a:lnSpc>
                        <a:spcBef>
                          <a:spcPts val="0"/>
                        </a:spcBef>
                        <a:spcAft>
                          <a:spcPts val="0"/>
                        </a:spcAft>
                      </a:pPr>
                      <a:r>
                        <a:rPr lang="en-US" sz="2800" dirty="0">
                          <a:effectLst/>
                        </a:rPr>
                        <a:t>0.164</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extLst>
                  <a:ext uri="{0D108BD9-81ED-4DB2-BD59-A6C34878D82A}">
                    <a16:rowId xmlns:a16="http://schemas.microsoft.com/office/drawing/2014/main" xmlns="" val="2932711395"/>
                  </a:ext>
                </a:extLst>
              </a:tr>
              <a:tr h="540000">
                <a:tc>
                  <a:txBody>
                    <a:bodyPr/>
                    <a:lstStyle/>
                    <a:p>
                      <a:pPr marL="0" marR="0">
                        <a:lnSpc>
                          <a:spcPct val="107000"/>
                        </a:lnSpc>
                        <a:spcBef>
                          <a:spcPts val="0"/>
                        </a:spcBef>
                        <a:spcAft>
                          <a:spcPts val="0"/>
                        </a:spcAft>
                      </a:pPr>
                      <a:r>
                        <a:rPr lang="en-US" sz="2800">
                          <a:effectLst/>
                        </a:rPr>
                        <a:t>AE with hospitalization</a:t>
                      </a:r>
                      <a:endParaRPr lang="en-US" sz="28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c>
                  <a:txBody>
                    <a:bodyPr/>
                    <a:lstStyle/>
                    <a:p>
                      <a:pPr marL="0" marR="0" algn="ctr">
                        <a:lnSpc>
                          <a:spcPct val="107000"/>
                        </a:lnSpc>
                        <a:spcBef>
                          <a:spcPts val="0"/>
                        </a:spcBef>
                        <a:spcAft>
                          <a:spcPts val="0"/>
                        </a:spcAft>
                      </a:pPr>
                      <a:r>
                        <a:rPr lang="en-US" sz="2800" dirty="0">
                          <a:effectLst/>
                        </a:rPr>
                        <a:t>13 (7.0)</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c>
                  <a:txBody>
                    <a:bodyPr/>
                    <a:lstStyle/>
                    <a:p>
                      <a:pPr marL="0" marR="0" algn="ctr">
                        <a:lnSpc>
                          <a:spcPct val="107000"/>
                        </a:lnSpc>
                        <a:spcBef>
                          <a:spcPts val="0"/>
                        </a:spcBef>
                        <a:spcAft>
                          <a:spcPts val="0"/>
                        </a:spcAft>
                      </a:pPr>
                      <a:r>
                        <a:rPr lang="en-US" sz="2800" dirty="0">
                          <a:effectLst/>
                        </a:rPr>
                        <a:t>26 (4.6)</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c>
                  <a:txBody>
                    <a:bodyPr/>
                    <a:lstStyle/>
                    <a:p>
                      <a:pPr marL="0" marR="0" algn="ctr">
                        <a:lnSpc>
                          <a:spcPct val="107000"/>
                        </a:lnSpc>
                        <a:spcBef>
                          <a:spcPts val="0"/>
                        </a:spcBef>
                        <a:spcAft>
                          <a:spcPts val="0"/>
                        </a:spcAft>
                      </a:pPr>
                      <a:r>
                        <a:rPr lang="en-US" sz="2800" dirty="0">
                          <a:effectLst/>
                        </a:rPr>
                        <a:t>0.196</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extLst>
                  <a:ext uri="{0D108BD9-81ED-4DB2-BD59-A6C34878D82A}">
                    <a16:rowId xmlns:a16="http://schemas.microsoft.com/office/drawing/2014/main" xmlns="" val="505175502"/>
                  </a:ext>
                </a:extLst>
              </a:tr>
              <a:tr h="540000">
                <a:tc>
                  <a:txBody>
                    <a:bodyPr/>
                    <a:lstStyle/>
                    <a:p>
                      <a:pPr marL="0" marR="0">
                        <a:lnSpc>
                          <a:spcPct val="107000"/>
                        </a:lnSpc>
                        <a:spcBef>
                          <a:spcPts val="0"/>
                        </a:spcBef>
                        <a:spcAft>
                          <a:spcPts val="0"/>
                        </a:spcAft>
                      </a:pPr>
                      <a:r>
                        <a:rPr lang="en-US" sz="2800" dirty="0">
                          <a:effectLst/>
                        </a:rPr>
                        <a:t>Bronchodilator response</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c>
                  <a:txBody>
                    <a:bodyPr/>
                    <a:lstStyle/>
                    <a:p>
                      <a:pPr marL="0" marR="0" algn="ctr">
                        <a:lnSpc>
                          <a:spcPct val="107000"/>
                        </a:lnSpc>
                        <a:spcBef>
                          <a:spcPts val="0"/>
                        </a:spcBef>
                        <a:spcAft>
                          <a:spcPts val="0"/>
                        </a:spcAft>
                      </a:pPr>
                      <a:r>
                        <a:rPr lang="en-US" sz="2800" dirty="0">
                          <a:effectLst/>
                        </a:rPr>
                        <a:t>70 (37.6)</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c>
                  <a:txBody>
                    <a:bodyPr/>
                    <a:lstStyle/>
                    <a:p>
                      <a:pPr marL="0" marR="0" algn="ctr">
                        <a:lnSpc>
                          <a:spcPct val="107000"/>
                        </a:lnSpc>
                        <a:spcBef>
                          <a:spcPts val="0"/>
                        </a:spcBef>
                        <a:spcAft>
                          <a:spcPts val="0"/>
                        </a:spcAft>
                      </a:pPr>
                      <a:r>
                        <a:rPr lang="en-US" sz="2800" dirty="0">
                          <a:effectLst/>
                        </a:rPr>
                        <a:t>181 (31.8)</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c>
                  <a:txBody>
                    <a:bodyPr/>
                    <a:lstStyle/>
                    <a:p>
                      <a:pPr marL="0" marR="0" algn="ctr">
                        <a:lnSpc>
                          <a:spcPct val="107000"/>
                        </a:lnSpc>
                        <a:spcBef>
                          <a:spcPts val="0"/>
                        </a:spcBef>
                        <a:spcAft>
                          <a:spcPts val="0"/>
                        </a:spcAft>
                      </a:pPr>
                      <a:r>
                        <a:rPr lang="en-US" sz="2800" dirty="0">
                          <a:effectLst/>
                        </a:rPr>
                        <a:t>0.143</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extLst>
                  <a:ext uri="{0D108BD9-81ED-4DB2-BD59-A6C34878D82A}">
                    <a16:rowId xmlns:a16="http://schemas.microsoft.com/office/drawing/2014/main" xmlns="" val="1443914333"/>
                  </a:ext>
                </a:extLst>
              </a:tr>
              <a:tr h="540000">
                <a:tc>
                  <a:txBody>
                    <a:bodyPr/>
                    <a:lstStyle/>
                    <a:p>
                      <a:pPr marL="0" marR="0">
                        <a:lnSpc>
                          <a:spcPct val="107000"/>
                        </a:lnSpc>
                        <a:spcBef>
                          <a:spcPts val="0"/>
                        </a:spcBef>
                        <a:spcAft>
                          <a:spcPts val="0"/>
                        </a:spcAft>
                      </a:pPr>
                      <a:r>
                        <a:rPr lang="en-US" sz="2800" dirty="0">
                          <a:effectLst/>
                          <a:latin typeface="Calibri" panose="020F0502020204030204" pitchFamily="34" charset="0"/>
                          <a:ea typeface="Calibri" panose="020F0502020204030204" pitchFamily="34" charset="0"/>
                          <a:cs typeface="Cordia New" panose="020B0304020202020204" pitchFamily="34" charset="-34"/>
                        </a:rPr>
                        <a:t>BEC, cells/µL</a:t>
                      </a:r>
                    </a:p>
                  </a:txBody>
                  <a:tcPr marL="68580" marR="68580" marT="0" marB="0"/>
                </a:tc>
                <a:tc>
                  <a:txBody>
                    <a:bodyPr/>
                    <a:lstStyle/>
                    <a:p>
                      <a:pPr marL="0" marR="0" algn="ctr">
                        <a:lnSpc>
                          <a:spcPct val="107000"/>
                        </a:lnSpc>
                        <a:spcBef>
                          <a:spcPts val="0"/>
                        </a:spcBef>
                        <a:spcAft>
                          <a:spcPts val="0"/>
                        </a:spcAft>
                      </a:pPr>
                      <a:r>
                        <a:rPr lang="en-US" sz="2800" dirty="0">
                          <a:effectLst/>
                          <a:latin typeface="Calibri" panose="020F0502020204030204" pitchFamily="34" charset="0"/>
                          <a:ea typeface="Calibri" panose="020F0502020204030204" pitchFamily="34" charset="0"/>
                          <a:cs typeface="Cordia New" panose="020B0304020202020204" pitchFamily="34" charset="-34"/>
                        </a:rPr>
                        <a:t>291.79±286.37</a:t>
                      </a:r>
                    </a:p>
                  </a:txBody>
                  <a:tcPr marL="68580" marR="68580" marT="0" marB="0"/>
                </a:tc>
                <a:tc>
                  <a:txBody>
                    <a:bodyPr/>
                    <a:lstStyle/>
                    <a:p>
                      <a:pPr marL="0" marR="0" algn="ctr">
                        <a:lnSpc>
                          <a:spcPct val="107000"/>
                        </a:lnSpc>
                        <a:spcBef>
                          <a:spcPts val="0"/>
                        </a:spcBef>
                        <a:spcAft>
                          <a:spcPts val="0"/>
                        </a:spcAft>
                      </a:pPr>
                      <a:r>
                        <a:rPr lang="en-US" sz="2800" dirty="0">
                          <a:effectLst/>
                          <a:latin typeface="Calibri" panose="020F0502020204030204" pitchFamily="34" charset="0"/>
                          <a:ea typeface="Calibri" panose="020F0502020204030204" pitchFamily="34" charset="0"/>
                          <a:cs typeface="Cordia New" panose="020B0304020202020204" pitchFamily="34" charset="-34"/>
                        </a:rPr>
                        <a:t>359±443.21</a:t>
                      </a:r>
                    </a:p>
                  </a:txBody>
                  <a:tcPr marL="68580" marR="68580" marT="0" marB="0"/>
                </a:tc>
                <a:tc>
                  <a:txBody>
                    <a:bodyPr/>
                    <a:lstStyle/>
                    <a:p>
                      <a:pPr marL="0" marR="0" algn="ctr">
                        <a:lnSpc>
                          <a:spcPct val="107000"/>
                        </a:lnSpc>
                        <a:spcBef>
                          <a:spcPts val="0"/>
                        </a:spcBef>
                        <a:spcAft>
                          <a:spcPts val="0"/>
                        </a:spcAft>
                      </a:pPr>
                      <a:r>
                        <a:rPr lang="en-US" sz="2800" dirty="0">
                          <a:effectLst/>
                          <a:latin typeface="Calibri" panose="020F0502020204030204" pitchFamily="34" charset="0"/>
                          <a:ea typeface="Calibri" panose="020F0502020204030204" pitchFamily="34" charset="0"/>
                          <a:cs typeface="Cordia New" panose="020B0304020202020204" pitchFamily="34" charset="-34"/>
                        </a:rPr>
                        <a:t>0.067</a:t>
                      </a:r>
                    </a:p>
                  </a:txBody>
                  <a:tcPr marL="68580" marR="68580" marT="0" marB="0"/>
                </a:tc>
                <a:extLst>
                  <a:ext uri="{0D108BD9-81ED-4DB2-BD59-A6C34878D82A}">
                    <a16:rowId xmlns:a16="http://schemas.microsoft.com/office/drawing/2014/main" xmlns="" val="931745105"/>
                  </a:ext>
                </a:extLst>
              </a:tr>
              <a:tr h="540000">
                <a:tc>
                  <a:txBody>
                    <a:bodyPr/>
                    <a:lstStyle/>
                    <a:p>
                      <a:pPr marL="0" marR="0">
                        <a:lnSpc>
                          <a:spcPct val="107000"/>
                        </a:lnSpc>
                        <a:spcBef>
                          <a:spcPts val="0"/>
                        </a:spcBef>
                        <a:spcAft>
                          <a:spcPts val="0"/>
                        </a:spcAft>
                      </a:pPr>
                      <a:r>
                        <a:rPr lang="en-US" sz="2800" dirty="0">
                          <a:effectLst/>
                        </a:rPr>
                        <a:t>ICS/LABA use</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c>
                  <a:txBody>
                    <a:bodyPr/>
                    <a:lstStyle/>
                    <a:p>
                      <a:pPr marL="0" marR="0" algn="ctr">
                        <a:lnSpc>
                          <a:spcPct val="107000"/>
                        </a:lnSpc>
                        <a:spcBef>
                          <a:spcPts val="0"/>
                        </a:spcBef>
                        <a:spcAft>
                          <a:spcPts val="0"/>
                        </a:spcAft>
                      </a:pPr>
                      <a:r>
                        <a:rPr lang="en-US" sz="2800" dirty="0">
                          <a:effectLst/>
                        </a:rPr>
                        <a:t>158 (84.9)</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c>
                  <a:txBody>
                    <a:bodyPr/>
                    <a:lstStyle/>
                    <a:p>
                      <a:pPr marL="0" marR="0" algn="ctr">
                        <a:lnSpc>
                          <a:spcPct val="107000"/>
                        </a:lnSpc>
                        <a:spcBef>
                          <a:spcPts val="0"/>
                        </a:spcBef>
                        <a:spcAft>
                          <a:spcPts val="0"/>
                        </a:spcAft>
                      </a:pPr>
                      <a:r>
                        <a:rPr lang="en-US" sz="2800" dirty="0">
                          <a:effectLst/>
                        </a:rPr>
                        <a:t>488 (85.8)</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c>
                  <a:txBody>
                    <a:bodyPr/>
                    <a:lstStyle/>
                    <a:p>
                      <a:pPr marL="0" marR="0" algn="ctr">
                        <a:lnSpc>
                          <a:spcPct val="107000"/>
                        </a:lnSpc>
                        <a:spcBef>
                          <a:spcPts val="0"/>
                        </a:spcBef>
                        <a:spcAft>
                          <a:spcPts val="0"/>
                        </a:spcAft>
                      </a:pPr>
                      <a:r>
                        <a:rPr lang="en-US" sz="2800" dirty="0">
                          <a:effectLst/>
                        </a:rPr>
                        <a:t>0.783</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extLst>
                  <a:ext uri="{0D108BD9-81ED-4DB2-BD59-A6C34878D82A}">
                    <a16:rowId xmlns:a16="http://schemas.microsoft.com/office/drawing/2014/main" xmlns="" val="4129016611"/>
                  </a:ext>
                </a:extLst>
              </a:tr>
              <a:tr h="540000">
                <a:tc>
                  <a:txBody>
                    <a:bodyPr/>
                    <a:lstStyle/>
                    <a:p>
                      <a:pPr marL="0" marR="0">
                        <a:lnSpc>
                          <a:spcPct val="107000"/>
                        </a:lnSpc>
                        <a:spcBef>
                          <a:spcPts val="0"/>
                        </a:spcBef>
                        <a:spcAft>
                          <a:spcPts val="0"/>
                        </a:spcAft>
                      </a:pPr>
                      <a:r>
                        <a:rPr lang="en-US" sz="2800" dirty="0">
                          <a:effectLst/>
                        </a:rPr>
                        <a:t>ICS use</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c>
                  <a:txBody>
                    <a:bodyPr/>
                    <a:lstStyle/>
                    <a:p>
                      <a:pPr marL="0" marR="0" algn="ctr">
                        <a:lnSpc>
                          <a:spcPct val="107000"/>
                        </a:lnSpc>
                        <a:spcBef>
                          <a:spcPts val="0"/>
                        </a:spcBef>
                        <a:spcAft>
                          <a:spcPts val="0"/>
                        </a:spcAft>
                      </a:pPr>
                      <a:r>
                        <a:rPr lang="en-US" sz="2800" dirty="0">
                          <a:effectLst/>
                        </a:rPr>
                        <a:t>15 (8.1)</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c>
                  <a:txBody>
                    <a:bodyPr/>
                    <a:lstStyle/>
                    <a:p>
                      <a:pPr marL="0" marR="0" algn="ctr">
                        <a:lnSpc>
                          <a:spcPct val="107000"/>
                        </a:lnSpc>
                        <a:spcBef>
                          <a:spcPts val="0"/>
                        </a:spcBef>
                        <a:spcAft>
                          <a:spcPts val="0"/>
                        </a:spcAft>
                      </a:pPr>
                      <a:r>
                        <a:rPr lang="en-US" sz="2800" dirty="0">
                          <a:effectLst/>
                        </a:rPr>
                        <a:t>52 (9.1)</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c>
                  <a:txBody>
                    <a:bodyPr/>
                    <a:lstStyle/>
                    <a:p>
                      <a:pPr marL="0" marR="0" algn="ctr">
                        <a:lnSpc>
                          <a:spcPct val="107000"/>
                        </a:lnSpc>
                        <a:spcBef>
                          <a:spcPts val="0"/>
                        </a:spcBef>
                        <a:spcAft>
                          <a:spcPts val="0"/>
                        </a:spcAft>
                      </a:pPr>
                      <a:r>
                        <a:rPr lang="en-US" sz="2800" dirty="0">
                          <a:effectLst/>
                        </a:rPr>
                        <a:t>0.655</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extLst>
                  <a:ext uri="{0D108BD9-81ED-4DB2-BD59-A6C34878D82A}">
                    <a16:rowId xmlns:a16="http://schemas.microsoft.com/office/drawing/2014/main" xmlns="" val="583528950"/>
                  </a:ext>
                </a:extLst>
              </a:tr>
              <a:tr h="540000">
                <a:tc>
                  <a:txBody>
                    <a:bodyPr/>
                    <a:lstStyle/>
                    <a:p>
                      <a:pPr marL="0" marR="0">
                        <a:lnSpc>
                          <a:spcPct val="107000"/>
                        </a:lnSpc>
                        <a:spcBef>
                          <a:spcPts val="0"/>
                        </a:spcBef>
                        <a:spcAft>
                          <a:spcPts val="0"/>
                        </a:spcAft>
                      </a:pPr>
                      <a:r>
                        <a:rPr lang="en-US" sz="2800" dirty="0">
                          <a:effectLst/>
                        </a:rPr>
                        <a:t>Xanthine use</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c>
                  <a:txBody>
                    <a:bodyPr/>
                    <a:lstStyle/>
                    <a:p>
                      <a:pPr marL="0" marR="0" algn="ctr">
                        <a:lnSpc>
                          <a:spcPct val="107000"/>
                        </a:lnSpc>
                        <a:spcBef>
                          <a:spcPts val="0"/>
                        </a:spcBef>
                        <a:spcAft>
                          <a:spcPts val="0"/>
                        </a:spcAft>
                      </a:pPr>
                      <a:r>
                        <a:rPr lang="en-US" sz="2800" dirty="0">
                          <a:effectLst/>
                        </a:rPr>
                        <a:t>38 (20.4)</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c>
                  <a:txBody>
                    <a:bodyPr/>
                    <a:lstStyle/>
                    <a:p>
                      <a:pPr marL="0" marR="0" algn="ctr">
                        <a:lnSpc>
                          <a:spcPct val="107000"/>
                        </a:lnSpc>
                        <a:spcBef>
                          <a:spcPts val="0"/>
                        </a:spcBef>
                        <a:spcAft>
                          <a:spcPts val="0"/>
                        </a:spcAft>
                      </a:pPr>
                      <a:r>
                        <a:rPr lang="en-US" sz="2800" dirty="0">
                          <a:effectLst/>
                        </a:rPr>
                        <a:t>92 (16.2)</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c>
                  <a:txBody>
                    <a:bodyPr/>
                    <a:lstStyle/>
                    <a:p>
                      <a:pPr marL="0" marR="0" algn="ctr">
                        <a:lnSpc>
                          <a:spcPct val="107000"/>
                        </a:lnSpc>
                        <a:spcBef>
                          <a:spcPts val="0"/>
                        </a:spcBef>
                        <a:spcAft>
                          <a:spcPts val="0"/>
                        </a:spcAft>
                      </a:pPr>
                      <a:r>
                        <a:rPr lang="en-US" sz="2800" dirty="0">
                          <a:effectLst/>
                        </a:rPr>
                        <a:t>0.181</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extLst>
                  <a:ext uri="{0D108BD9-81ED-4DB2-BD59-A6C34878D82A}">
                    <a16:rowId xmlns:a16="http://schemas.microsoft.com/office/drawing/2014/main" xmlns="" val="4205455035"/>
                  </a:ext>
                </a:extLst>
              </a:tr>
            </a:tbl>
          </a:graphicData>
        </a:graphic>
      </p:graphicFrame>
      <p:sp>
        <p:nvSpPr>
          <p:cNvPr id="138" name="Text Box 29">
            <a:extLst>
              <a:ext uri="{FF2B5EF4-FFF2-40B4-BE49-F238E27FC236}">
                <a16:creationId xmlns:a16="http://schemas.microsoft.com/office/drawing/2014/main" xmlns="" id="{1089013D-6933-41C0-9473-52EF69A6A9BE}"/>
              </a:ext>
            </a:extLst>
          </p:cNvPr>
          <p:cNvSpPr txBox="1">
            <a:spLocks noChangeArrowheads="1"/>
          </p:cNvSpPr>
          <p:nvPr/>
        </p:nvSpPr>
        <p:spPr bwMode="auto">
          <a:xfrm>
            <a:off x="28685003" y="8975084"/>
            <a:ext cx="15077069"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6600" b="1" dirty="0">
                <a:solidFill>
                  <a:schemeClr val="accent5">
                    <a:lumMod val="50000"/>
                  </a:schemeClr>
                </a:solidFill>
                <a:latin typeface="Calibri" pitchFamily="34" charset="0"/>
              </a:rPr>
              <a:t>RESULTS</a:t>
            </a:r>
          </a:p>
        </p:txBody>
      </p:sp>
      <p:sp>
        <p:nvSpPr>
          <p:cNvPr id="140" name="TextBox 139">
            <a:extLst>
              <a:ext uri="{FF2B5EF4-FFF2-40B4-BE49-F238E27FC236}">
                <a16:creationId xmlns:a16="http://schemas.microsoft.com/office/drawing/2014/main" xmlns="" id="{15E80FA1-E895-4E88-BD6A-7C8FB43F3095}"/>
              </a:ext>
            </a:extLst>
          </p:cNvPr>
          <p:cNvSpPr txBox="1"/>
          <p:nvPr/>
        </p:nvSpPr>
        <p:spPr>
          <a:xfrm>
            <a:off x="25149612" y="10284246"/>
            <a:ext cx="24071297" cy="5509200"/>
          </a:xfrm>
          <a:prstGeom prst="rect">
            <a:avLst/>
          </a:prstGeom>
          <a:noFill/>
        </p:spPr>
        <p:txBody>
          <a:bodyPr wrap="square">
            <a:spAutoFit/>
          </a:bodyPr>
          <a:lstStyle/>
          <a:p>
            <a:pPr algn="just"/>
            <a:r>
              <a:rPr lang="en-US" sz="4400" dirty="0">
                <a:effectLst/>
                <a:ea typeface="SimSun" panose="02010600030101010101" pitchFamily="2" charset="-122"/>
              </a:rPr>
              <a:t>There were 410 (26.5%) patients in the elderly group, leading to a prevalence of 0.23%. </a:t>
            </a:r>
            <a:r>
              <a:rPr lang="en-US" sz="4400" dirty="0">
                <a:effectLst/>
                <a:ea typeface="Calibri" panose="020F0502020204030204" pitchFamily="34" charset="0"/>
              </a:rPr>
              <a:t>Compared to the non-elderly group, patients in the elderly group were predominantly female (80.1% vs 68.5%, P=0.002), had lower prevalence of allergic rhinitis (50.5% vs 63.1%, P=0.002), but higher prevalence of hypertension (57.5% vs 24.8%, P &lt; 0.001) and diabetes (24.2% vs 9.8%, P &lt; 0.001). Elderly group also had lower pre-bronchodilator FVC (77.10±21.90% vs 80.69±16.18%, P=0.041), pre-bronchodilator FEV</a:t>
            </a:r>
            <a:r>
              <a:rPr lang="en-US" sz="4400" baseline="-25000" dirty="0">
                <a:effectLst/>
                <a:ea typeface="Calibri" panose="020F0502020204030204" pitchFamily="34" charset="0"/>
              </a:rPr>
              <a:t>1</a:t>
            </a:r>
            <a:r>
              <a:rPr lang="en-US" sz="4400" dirty="0">
                <a:effectLst/>
                <a:ea typeface="Calibri" panose="020F0502020204030204" pitchFamily="34" charset="0"/>
              </a:rPr>
              <a:t> (1.26±0.43 L vs 1.95±0.71 L, P &lt; 0.001), and blood eosinophil counts (291.79±286.37 cells/mm</a:t>
            </a:r>
            <a:r>
              <a:rPr lang="en-US" sz="4400" baseline="30000" dirty="0">
                <a:effectLst/>
                <a:ea typeface="Calibri" panose="020F0502020204030204" pitchFamily="34" charset="0"/>
              </a:rPr>
              <a:t>3</a:t>
            </a:r>
            <a:r>
              <a:rPr lang="en-US" sz="4400" dirty="0">
                <a:effectLst/>
                <a:ea typeface="Calibri" panose="020F0502020204030204" pitchFamily="34" charset="0"/>
              </a:rPr>
              <a:t> vs 359±443.21 cells/mm</a:t>
            </a:r>
            <a:r>
              <a:rPr lang="en-US" sz="4400" baseline="30000" dirty="0">
                <a:effectLst/>
                <a:ea typeface="Calibri" panose="020F0502020204030204" pitchFamily="34" charset="0"/>
              </a:rPr>
              <a:t>3</a:t>
            </a:r>
            <a:r>
              <a:rPr lang="en-US" sz="4400" dirty="0">
                <a:effectLst/>
                <a:ea typeface="Calibri" panose="020F0502020204030204" pitchFamily="34" charset="0"/>
              </a:rPr>
              <a:t>, P=0.067). Only bronchodilator response in FVC was higher in the elderly group, compared to non-elderly group (11.80±14.61 mL vs 6.81±11.42 mL, P&lt; 0.001). </a:t>
            </a:r>
            <a:endParaRPr lang="en-US" sz="4400" dirty="0"/>
          </a:p>
        </p:txBody>
      </p:sp>
      <p:graphicFrame>
        <p:nvGraphicFramePr>
          <p:cNvPr id="141" name="Table 140">
            <a:extLst>
              <a:ext uri="{FF2B5EF4-FFF2-40B4-BE49-F238E27FC236}">
                <a16:creationId xmlns:a16="http://schemas.microsoft.com/office/drawing/2014/main" xmlns="" id="{8564AAA3-F572-4816-A670-C4EEF54E98C9}"/>
              </a:ext>
            </a:extLst>
          </p:cNvPr>
          <p:cNvGraphicFramePr>
            <a:graphicFrameLocks noGrp="1"/>
          </p:cNvGraphicFramePr>
          <p:nvPr>
            <p:extLst>
              <p:ext uri="{D42A27DB-BD31-4B8C-83A1-F6EECF244321}">
                <p14:modId xmlns:p14="http://schemas.microsoft.com/office/powerpoint/2010/main" val="3211530397"/>
              </p:ext>
            </p:extLst>
          </p:nvPr>
        </p:nvGraphicFramePr>
        <p:xfrm>
          <a:off x="37207256" y="17297237"/>
          <a:ext cx="12064019" cy="7013378"/>
        </p:xfrm>
        <a:graphic>
          <a:graphicData uri="http://schemas.openxmlformats.org/drawingml/2006/table">
            <a:tbl>
              <a:tblPr firstRow="1" firstCol="1" bandRow="1">
                <a:tableStyleId>{5C22544A-7EE6-4342-B048-85BDC9FD1C3A}</a:tableStyleId>
              </a:tblPr>
              <a:tblGrid>
                <a:gridCol w="5693345">
                  <a:extLst>
                    <a:ext uri="{9D8B030D-6E8A-4147-A177-3AD203B41FA5}">
                      <a16:colId xmlns:a16="http://schemas.microsoft.com/office/drawing/2014/main" xmlns="" val="811833844"/>
                    </a:ext>
                  </a:extLst>
                </a:gridCol>
                <a:gridCol w="2356184">
                  <a:extLst>
                    <a:ext uri="{9D8B030D-6E8A-4147-A177-3AD203B41FA5}">
                      <a16:colId xmlns:a16="http://schemas.microsoft.com/office/drawing/2014/main" xmlns="" val="831186768"/>
                    </a:ext>
                  </a:extLst>
                </a:gridCol>
                <a:gridCol w="2356184">
                  <a:extLst>
                    <a:ext uri="{9D8B030D-6E8A-4147-A177-3AD203B41FA5}">
                      <a16:colId xmlns:a16="http://schemas.microsoft.com/office/drawing/2014/main" xmlns="" val="3444137041"/>
                    </a:ext>
                  </a:extLst>
                </a:gridCol>
                <a:gridCol w="1658306">
                  <a:extLst>
                    <a:ext uri="{9D8B030D-6E8A-4147-A177-3AD203B41FA5}">
                      <a16:colId xmlns:a16="http://schemas.microsoft.com/office/drawing/2014/main" xmlns="" val="2323897118"/>
                    </a:ext>
                  </a:extLst>
                </a:gridCol>
              </a:tblGrid>
              <a:tr h="762531">
                <a:tc>
                  <a:txBody>
                    <a:bodyPr/>
                    <a:lstStyle/>
                    <a:p>
                      <a:pPr marL="0" marR="0" algn="ctr">
                        <a:lnSpc>
                          <a:spcPct val="107000"/>
                        </a:lnSpc>
                        <a:spcBef>
                          <a:spcPts val="0"/>
                        </a:spcBef>
                        <a:spcAft>
                          <a:spcPts val="0"/>
                        </a:spcAft>
                      </a:pPr>
                      <a:r>
                        <a:rPr lang="en-US" sz="2800" dirty="0">
                          <a:effectLst/>
                        </a:rPr>
                        <a:t>Variables</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c>
                  <a:txBody>
                    <a:bodyPr/>
                    <a:lstStyle/>
                    <a:p>
                      <a:pPr marL="0" marR="0" algn="ctr">
                        <a:lnSpc>
                          <a:spcPct val="107000"/>
                        </a:lnSpc>
                        <a:spcBef>
                          <a:spcPts val="0"/>
                        </a:spcBef>
                        <a:spcAft>
                          <a:spcPts val="0"/>
                        </a:spcAft>
                      </a:pPr>
                      <a:r>
                        <a:rPr lang="en-US" sz="2800" dirty="0">
                          <a:effectLst/>
                        </a:rPr>
                        <a:t>Elderly </a:t>
                      </a:r>
                    </a:p>
                    <a:p>
                      <a:pPr marL="0" marR="0" algn="ctr">
                        <a:lnSpc>
                          <a:spcPct val="107000"/>
                        </a:lnSpc>
                        <a:spcBef>
                          <a:spcPts val="0"/>
                        </a:spcBef>
                        <a:spcAft>
                          <a:spcPts val="0"/>
                        </a:spcAft>
                      </a:pPr>
                      <a:r>
                        <a:rPr lang="en-US" sz="2800" dirty="0">
                          <a:effectLst/>
                        </a:rPr>
                        <a:t>N = 186</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c>
                  <a:txBody>
                    <a:bodyPr/>
                    <a:lstStyle/>
                    <a:p>
                      <a:pPr marL="0" marR="0" algn="ctr">
                        <a:lnSpc>
                          <a:spcPct val="107000"/>
                        </a:lnSpc>
                        <a:spcBef>
                          <a:spcPts val="0"/>
                        </a:spcBef>
                        <a:spcAft>
                          <a:spcPts val="0"/>
                        </a:spcAft>
                      </a:pPr>
                      <a:r>
                        <a:rPr lang="en-US" sz="2800" dirty="0">
                          <a:effectLst/>
                        </a:rPr>
                        <a:t>Non-elderly</a:t>
                      </a:r>
                    </a:p>
                    <a:p>
                      <a:pPr marL="0" marR="0" algn="ctr">
                        <a:lnSpc>
                          <a:spcPct val="107000"/>
                        </a:lnSpc>
                        <a:spcBef>
                          <a:spcPts val="0"/>
                        </a:spcBef>
                        <a:spcAft>
                          <a:spcPts val="0"/>
                        </a:spcAft>
                      </a:pPr>
                      <a:r>
                        <a:rPr lang="en-US" sz="2800" dirty="0">
                          <a:effectLst/>
                        </a:rPr>
                        <a:t>N = 569</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c>
                  <a:txBody>
                    <a:bodyPr/>
                    <a:lstStyle/>
                    <a:p>
                      <a:pPr marL="0" marR="0" algn="ctr">
                        <a:lnSpc>
                          <a:spcPct val="107000"/>
                        </a:lnSpc>
                        <a:spcBef>
                          <a:spcPts val="0"/>
                        </a:spcBef>
                        <a:spcAft>
                          <a:spcPts val="0"/>
                        </a:spcAft>
                      </a:pPr>
                      <a:r>
                        <a:rPr lang="en-US" sz="2800">
                          <a:effectLst/>
                        </a:rPr>
                        <a:t>P-value</a:t>
                      </a:r>
                      <a:endParaRPr lang="en-US" sz="28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extLst>
                  <a:ext uri="{0D108BD9-81ED-4DB2-BD59-A6C34878D82A}">
                    <a16:rowId xmlns:a16="http://schemas.microsoft.com/office/drawing/2014/main" xmlns="" val="2377146589"/>
                  </a:ext>
                </a:extLst>
              </a:tr>
              <a:tr h="762531">
                <a:tc>
                  <a:txBody>
                    <a:bodyPr/>
                    <a:lstStyle/>
                    <a:p>
                      <a:pPr marL="0" marR="0">
                        <a:lnSpc>
                          <a:spcPct val="107000"/>
                        </a:lnSpc>
                        <a:spcBef>
                          <a:spcPts val="0"/>
                        </a:spcBef>
                        <a:spcAft>
                          <a:spcPts val="0"/>
                        </a:spcAft>
                      </a:pPr>
                      <a:r>
                        <a:rPr lang="en-US" sz="2800" dirty="0">
                          <a:effectLst/>
                        </a:rPr>
                        <a:t>Pre-BD FVC, L</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c>
                  <a:txBody>
                    <a:bodyPr/>
                    <a:lstStyle/>
                    <a:p>
                      <a:pPr marL="0" marR="0" algn="ctr">
                        <a:lnSpc>
                          <a:spcPct val="107000"/>
                        </a:lnSpc>
                        <a:spcBef>
                          <a:spcPts val="0"/>
                        </a:spcBef>
                        <a:spcAft>
                          <a:spcPts val="0"/>
                        </a:spcAft>
                      </a:pPr>
                      <a:r>
                        <a:rPr lang="en-US" sz="2800" dirty="0">
                          <a:effectLst/>
                        </a:rPr>
                        <a:t>1.68±0.59</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c>
                  <a:txBody>
                    <a:bodyPr/>
                    <a:lstStyle/>
                    <a:p>
                      <a:pPr marL="0" marR="0" algn="ctr">
                        <a:lnSpc>
                          <a:spcPct val="107000"/>
                        </a:lnSpc>
                        <a:spcBef>
                          <a:spcPts val="0"/>
                        </a:spcBef>
                        <a:spcAft>
                          <a:spcPts val="0"/>
                        </a:spcAft>
                      </a:pPr>
                      <a:r>
                        <a:rPr lang="en-US" sz="2800" dirty="0">
                          <a:effectLst/>
                        </a:rPr>
                        <a:t>2.54±0.86</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c>
                  <a:txBody>
                    <a:bodyPr/>
                    <a:lstStyle/>
                    <a:p>
                      <a:pPr marL="0" marR="0" algn="ctr">
                        <a:lnSpc>
                          <a:spcPct val="107000"/>
                        </a:lnSpc>
                        <a:spcBef>
                          <a:spcPts val="0"/>
                        </a:spcBef>
                        <a:spcAft>
                          <a:spcPts val="0"/>
                        </a:spcAft>
                      </a:pPr>
                      <a:r>
                        <a:rPr lang="en-US" sz="2800" dirty="0">
                          <a:effectLst/>
                        </a:rPr>
                        <a:t>&lt; 0.001</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extLst>
                  <a:ext uri="{0D108BD9-81ED-4DB2-BD59-A6C34878D82A}">
                    <a16:rowId xmlns:a16="http://schemas.microsoft.com/office/drawing/2014/main" xmlns="" val="3647187300"/>
                  </a:ext>
                </a:extLst>
              </a:tr>
              <a:tr h="762531">
                <a:tc>
                  <a:txBody>
                    <a:bodyPr/>
                    <a:lstStyle/>
                    <a:p>
                      <a:pPr marL="0" marR="0">
                        <a:lnSpc>
                          <a:spcPct val="107000"/>
                        </a:lnSpc>
                        <a:spcBef>
                          <a:spcPts val="0"/>
                        </a:spcBef>
                        <a:spcAft>
                          <a:spcPts val="0"/>
                        </a:spcAft>
                      </a:pPr>
                      <a:r>
                        <a:rPr lang="en-US" sz="2800" dirty="0">
                          <a:effectLst/>
                        </a:rPr>
                        <a:t>Pre-BD FVC, % predicted</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c>
                  <a:txBody>
                    <a:bodyPr/>
                    <a:lstStyle/>
                    <a:p>
                      <a:pPr marL="0" marR="0" algn="ctr">
                        <a:lnSpc>
                          <a:spcPct val="107000"/>
                        </a:lnSpc>
                        <a:spcBef>
                          <a:spcPts val="0"/>
                        </a:spcBef>
                        <a:spcAft>
                          <a:spcPts val="0"/>
                        </a:spcAft>
                      </a:pPr>
                      <a:r>
                        <a:rPr lang="en-US" sz="2800" dirty="0">
                          <a:effectLst/>
                        </a:rPr>
                        <a:t>77.10±21.9</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c>
                  <a:txBody>
                    <a:bodyPr/>
                    <a:lstStyle/>
                    <a:p>
                      <a:pPr marL="0" marR="0" algn="ctr">
                        <a:lnSpc>
                          <a:spcPct val="107000"/>
                        </a:lnSpc>
                        <a:spcBef>
                          <a:spcPts val="0"/>
                        </a:spcBef>
                        <a:spcAft>
                          <a:spcPts val="0"/>
                        </a:spcAft>
                      </a:pPr>
                      <a:r>
                        <a:rPr lang="en-US" sz="2800" dirty="0">
                          <a:effectLst/>
                        </a:rPr>
                        <a:t>80.69±16.18</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c>
                  <a:txBody>
                    <a:bodyPr/>
                    <a:lstStyle/>
                    <a:p>
                      <a:pPr marL="0" marR="0" algn="ctr">
                        <a:lnSpc>
                          <a:spcPct val="107000"/>
                        </a:lnSpc>
                        <a:spcBef>
                          <a:spcPts val="0"/>
                        </a:spcBef>
                        <a:spcAft>
                          <a:spcPts val="0"/>
                        </a:spcAft>
                      </a:pPr>
                      <a:r>
                        <a:rPr lang="en-US" sz="2800" dirty="0">
                          <a:effectLst/>
                        </a:rPr>
                        <a:t>0.041</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extLst>
                  <a:ext uri="{0D108BD9-81ED-4DB2-BD59-A6C34878D82A}">
                    <a16:rowId xmlns:a16="http://schemas.microsoft.com/office/drawing/2014/main" xmlns="" val="919367"/>
                  </a:ext>
                </a:extLst>
              </a:tr>
              <a:tr h="762531">
                <a:tc>
                  <a:txBody>
                    <a:bodyPr/>
                    <a:lstStyle/>
                    <a:p>
                      <a:pPr marL="0" marR="0">
                        <a:lnSpc>
                          <a:spcPct val="107000"/>
                        </a:lnSpc>
                        <a:spcBef>
                          <a:spcPts val="0"/>
                        </a:spcBef>
                        <a:spcAft>
                          <a:spcPts val="0"/>
                        </a:spcAft>
                      </a:pPr>
                      <a:r>
                        <a:rPr lang="en-US" sz="2800" dirty="0">
                          <a:effectLst/>
                        </a:rPr>
                        <a:t>Pre-BD FEV</a:t>
                      </a:r>
                      <a:r>
                        <a:rPr lang="en-US" sz="2800" baseline="-25000" dirty="0">
                          <a:effectLst/>
                        </a:rPr>
                        <a:t>1</a:t>
                      </a:r>
                      <a:r>
                        <a:rPr lang="en-US" sz="2800" dirty="0">
                          <a:effectLst/>
                        </a:rPr>
                        <a:t>, L</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c>
                  <a:txBody>
                    <a:bodyPr/>
                    <a:lstStyle/>
                    <a:p>
                      <a:pPr marL="0" marR="0" algn="ctr">
                        <a:lnSpc>
                          <a:spcPct val="107000"/>
                        </a:lnSpc>
                        <a:spcBef>
                          <a:spcPts val="0"/>
                        </a:spcBef>
                        <a:spcAft>
                          <a:spcPts val="0"/>
                        </a:spcAft>
                      </a:pPr>
                      <a:r>
                        <a:rPr lang="en-US" sz="2800">
                          <a:effectLst/>
                        </a:rPr>
                        <a:t>1.25±0.43</a:t>
                      </a:r>
                      <a:endParaRPr lang="en-US" sz="28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c>
                  <a:txBody>
                    <a:bodyPr/>
                    <a:lstStyle/>
                    <a:p>
                      <a:pPr marL="0" marR="0" algn="ctr">
                        <a:lnSpc>
                          <a:spcPct val="107000"/>
                        </a:lnSpc>
                        <a:spcBef>
                          <a:spcPts val="0"/>
                        </a:spcBef>
                        <a:spcAft>
                          <a:spcPts val="0"/>
                        </a:spcAft>
                      </a:pPr>
                      <a:r>
                        <a:rPr lang="en-US" sz="2800" dirty="0">
                          <a:effectLst/>
                        </a:rPr>
                        <a:t>1.95±0.71</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c>
                  <a:txBody>
                    <a:bodyPr/>
                    <a:lstStyle/>
                    <a:p>
                      <a:pPr marL="0" marR="0" algn="ctr">
                        <a:lnSpc>
                          <a:spcPct val="107000"/>
                        </a:lnSpc>
                        <a:spcBef>
                          <a:spcPts val="0"/>
                        </a:spcBef>
                        <a:spcAft>
                          <a:spcPts val="0"/>
                        </a:spcAft>
                      </a:pPr>
                      <a:r>
                        <a:rPr lang="en-US" sz="2800" dirty="0">
                          <a:effectLst/>
                        </a:rPr>
                        <a:t>&lt; 0.001</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extLst>
                  <a:ext uri="{0D108BD9-81ED-4DB2-BD59-A6C34878D82A}">
                    <a16:rowId xmlns:a16="http://schemas.microsoft.com/office/drawing/2014/main" xmlns="" val="2731063250"/>
                  </a:ext>
                </a:extLst>
              </a:tr>
              <a:tr h="762531">
                <a:tc>
                  <a:txBody>
                    <a:bodyPr/>
                    <a:lstStyle/>
                    <a:p>
                      <a:pPr marL="0" marR="0">
                        <a:lnSpc>
                          <a:spcPct val="107000"/>
                        </a:lnSpc>
                        <a:spcBef>
                          <a:spcPts val="0"/>
                        </a:spcBef>
                        <a:spcAft>
                          <a:spcPts val="0"/>
                        </a:spcAft>
                      </a:pPr>
                      <a:r>
                        <a:rPr lang="en-US" sz="2800" dirty="0">
                          <a:effectLst/>
                        </a:rPr>
                        <a:t>Pre-BD FEV1, % predicted</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c>
                  <a:txBody>
                    <a:bodyPr/>
                    <a:lstStyle/>
                    <a:p>
                      <a:pPr marL="0" marR="0" algn="ctr">
                        <a:lnSpc>
                          <a:spcPct val="107000"/>
                        </a:lnSpc>
                        <a:spcBef>
                          <a:spcPts val="0"/>
                        </a:spcBef>
                        <a:spcAft>
                          <a:spcPts val="0"/>
                        </a:spcAft>
                      </a:pPr>
                      <a:r>
                        <a:rPr lang="en-US" sz="2800">
                          <a:effectLst/>
                        </a:rPr>
                        <a:t>76.19±45.05</a:t>
                      </a:r>
                      <a:endParaRPr lang="en-US" sz="28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c>
                  <a:txBody>
                    <a:bodyPr/>
                    <a:lstStyle/>
                    <a:p>
                      <a:pPr marL="0" marR="0" algn="ctr">
                        <a:lnSpc>
                          <a:spcPct val="107000"/>
                        </a:lnSpc>
                        <a:spcBef>
                          <a:spcPts val="0"/>
                        </a:spcBef>
                        <a:spcAft>
                          <a:spcPts val="0"/>
                        </a:spcAft>
                      </a:pPr>
                      <a:r>
                        <a:rPr lang="en-US" sz="2800" dirty="0">
                          <a:effectLst/>
                        </a:rPr>
                        <a:t>74.27±18.48</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c>
                  <a:txBody>
                    <a:bodyPr/>
                    <a:lstStyle/>
                    <a:p>
                      <a:pPr marL="0" marR="0" algn="ctr">
                        <a:lnSpc>
                          <a:spcPct val="107000"/>
                        </a:lnSpc>
                        <a:spcBef>
                          <a:spcPts val="0"/>
                        </a:spcBef>
                        <a:spcAft>
                          <a:spcPts val="0"/>
                        </a:spcAft>
                      </a:pPr>
                      <a:r>
                        <a:rPr lang="en-US" sz="2800" dirty="0">
                          <a:effectLst/>
                        </a:rPr>
                        <a:t>0.572</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extLst>
                  <a:ext uri="{0D108BD9-81ED-4DB2-BD59-A6C34878D82A}">
                    <a16:rowId xmlns:a16="http://schemas.microsoft.com/office/drawing/2014/main" xmlns="" val="2793200165"/>
                  </a:ext>
                </a:extLst>
              </a:tr>
              <a:tr h="762531">
                <a:tc>
                  <a:txBody>
                    <a:bodyPr/>
                    <a:lstStyle/>
                    <a:p>
                      <a:pPr marL="0" marR="0">
                        <a:lnSpc>
                          <a:spcPct val="107000"/>
                        </a:lnSpc>
                        <a:spcBef>
                          <a:spcPts val="0"/>
                        </a:spcBef>
                        <a:spcAft>
                          <a:spcPts val="0"/>
                        </a:spcAft>
                      </a:pPr>
                      <a:r>
                        <a:rPr lang="en-US" sz="2800" dirty="0">
                          <a:effectLst/>
                        </a:rPr>
                        <a:t>Pre-BD FEV</a:t>
                      </a:r>
                      <a:r>
                        <a:rPr lang="en-US" sz="2800" baseline="-25000" dirty="0">
                          <a:effectLst/>
                        </a:rPr>
                        <a:t>1</a:t>
                      </a:r>
                      <a:r>
                        <a:rPr lang="en-US" sz="2800" dirty="0">
                          <a:effectLst/>
                        </a:rPr>
                        <a:t>/FVC, %</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c>
                  <a:txBody>
                    <a:bodyPr/>
                    <a:lstStyle/>
                    <a:p>
                      <a:pPr marL="0" marR="0" algn="ctr">
                        <a:lnSpc>
                          <a:spcPct val="107000"/>
                        </a:lnSpc>
                        <a:spcBef>
                          <a:spcPts val="0"/>
                        </a:spcBef>
                        <a:spcAft>
                          <a:spcPts val="0"/>
                        </a:spcAft>
                      </a:pPr>
                      <a:r>
                        <a:rPr lang="en-US" sz="2800">
                          <a:effectLst/>
                        </a:rPr>
                        <a:t>75.79±11.19</a:t>
                      </a:r>
                      <a:endParaRPr lang="en-US" sz="28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c>
                  <a:txBody>
                    <a:bodyPr/>
                    <a:lstStyle/>
                    <a:p>
                      <a:pPr marL="0" marR="0" algn="ctr">
                        <a:lnSpc>
                          <a:spcPct val="107000"/>
                        </a:lnSpc>
                        <a:spcBef>
                          <a:spcPts val="0"/>
                        </a:spcBef>
                        <a:spcAft>
                          <a:spcPts val="0"/>
                        </a:spcAft>
                      </a:pPr>
                      <a:r>
                        <a:rPr lang="en-US" sz="2800" dirty="0">
                          <a:effectLst/>
                        </a:rPr>
                        <a:t>76.44±11.52</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c>
                  <a:txBody>
                    <a:bodyPr/>
                    <a:lstStyle/>
                    <a:p>
                      <a:pPr marL="0" marR="0" algn="ctr">
                        <a:lnSpc>
                          <a:spcPct val="107000"/>
                        </a:lnSpc>
                        <a:spcBef>
                          <a:spcPts val="0"/>
                        </a:spcBef>
                        <a:spcAft>
                          <a:spcPts val="0"/>
                        </a:spcAft>
                      </a:pPr>
                      <a:r>
                        <a:rPr lang="en-US" sz="2800" dirty="0">
                          <a:effectLst/>
                        </a:rPr>
                        <a:t>0.503</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extLst>
                  <a:ext uri="{0D108BD9-81ED-4DB2-BD59-A6C34878D82A}">
                    <a16:rowId xmlns:a16="http://schemas.microsoft.com/office/drawing/2014/main" xmlns="" val="2596238402"/>
                  </a:ext>
                </a:extLst>
              </a:tr>
              <a:tr h="762531">
                <a:tc>
                  <a:txBody>
                    <a:bodyPr/>
                    <a:lstStyle/>
                    <a:p>
                      <a:pPr marL="0" marR="0">
                        <a:lnSpc>
                          <a:spcPct val="107000"/>
                        </a:lnSpc>
                        <a:spcBef>
                          <a:spcPts val="0"/>
                        </a:spcBef>
                        <a:spcAft>
                          <a:spcPts val="0"/>
                        </a:spcAft>
                      </a:pPr>
                      <a:r>
                        <a:rPr lang="en-US" sz="2800" dirty="0">
                          <a:effectLst/>
                        </a:rPr>
                        <a:t>Pre-BD FEV</a:t>
                      </a:r>
                      <a:r>
                        <a:rPr lang="en-US" sz="2800" baseline="-25000" dirty="0">
                          <a:effectLst/>
                        </a:rPr>
                        <a:t>1</a:t>
                      </a:r>
                      <a:r>
                        <a:rPr lang="en-US" sz="2800" dirty="0">
                          <a:effectLst/>
                        </a:rPr>
                        <a:t>/FVC, % predicted</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c>
                  <a:txBody>
                    <a:bodyPr/>
                    <a:lstStyle/>
                    <a:p>
                      <a:pPr marL="0" marR="0" algn="ctr">
                        <a:lnSpc>
                          <a:spcPct val="107000"/>
                        </a:lnSpc>
                        <a:spcBef>
                          <a:spcPts val="0"/>
                        </a:spcBef>
                        <a:spcAft>
                          <a:spcPts val="0"/>
                        </a:spcAft>
                      </a:pPr>
                      <a:r>
                        <a:rPr lang="en-US" sz="2800">
                          <a:effectLst/>
                        </a:rPr>
                        <a:t>104.68±15.80</a:t>
                      </a:r>
                      <a:endParaRPr lang="en-US" sz="28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c>
                  <a:txBody>
                    <a:bodyPr/>
                    <a:lstStyle/>
                    <a:p>
                      <a:pPr marL="0" marR="0" algn="ctr">
                        <a:lnSpc>
                          <a:spcPct val="107000"/>
                        </a:lnSpc>
                        <a:spcBef>
                          <a:spcPts val="0"/>
                        </a:spcBef>
                        <a:spcAft>
                          <a:spcPts val="0"/>
                        </a:spcAft>
                      </a:pPr>
                      <a:r>
                        <a:rPr lang="en-US" sz="2800" dirty="0">
                          <a:effectLst/>
                        </a:rPr>
                        <a:t>99.50±15.08</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c>
                  <a:txBody>
                    <a:bodyPr/>
                    <a:lstStyle/>
                    <a:p>
                      <a:pPr marL="0" marR="0" algn="ctr">
                        <a:lnSpc>
                          <a:spcPct val="107000"/>
                        </a:lnSpc>
                        <a:spcBef>
                          <a:spcPts val="0"/>
                        </a:spcBef>
                        <a:spcAft>
                          <a:spcPts val="0"/>
                        </a:spcAft>
                      </a:pPr>
                      <a:r>
                        <a:rPr lang="en-US" sz="2800" dirty="0">
                          <a:effectLst/>
                        </a:rPr>
                        <a:t>&lt; 0.001</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extLst>
                  <a:ext uri="{0D108BD9-81ED-4DB2-BD59-A6C34878D82A}">
                    <a16:rowId xmlns:a16="http://schemas.microsoft.com/office/drawing/2014/main" xmlns="" val="682727455"/>
                  </a:ext>
                </a:extLst>
              </a:tr>
              <a:tr h="762531">
                <a:tc>
                  <a:txBody>
                    <a:bodyPr/>
                    <a:lstStyle/>
                    <a:p>
                      <a:pPr marL="0" marR="0">
                        <a:lnSpc>
                          <a:spcPct val="107000"/>
                        </a:lnSpc>
                        <a:spcBef>
                          <a:spcPts val="0"/>
                        </a:spcBef>
                        <a:spcAft>
                          <a:spcPts val="0"/>
                        </a:spcAft>
                      </a:pPr>
                      <a:r>
                        <a:rPr lang="en-US" sz="2800" dirty="0">
                          <a:effectLst/>
                        </a:rPr>
                        <a:t>FVC change after BD, %</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c>
                  <a:txBody>
                    <a:bodyPr/>
                    <a:lstStyle/>
                    <a:p>
                      <a:pPr marL="0" marR="0" algn="ctr">
                        <a:lnSpc>
                          <a:spcPct val="107000"/>
                        </a:lnSpc>
                        <a:spcBef>
                          <a:spcPts val="0"/>
                        </a:spcBef>
                        <a:spcAft>
                          <a:spcPts val="0"/>
                        </a:spcAft>
                      </a:pPr>
                      <a:r>
                        <a:rPr lang="en-US" sz="2800">
                          <a:effectLst/>
                        </a:rPr>
                        <a:t>11.80±14.61</a:t>
                      </a:r>
                      <a:endParaRPr lang="en-US" sz="28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c>
                  <a:txBody>
                    <a:bodyPr/>
                    <a:lstStyle/>
                    <a:p>
                      <a:pPr marL="0" marR="0" algn="ctr">
                        <a:lnSpc>
                          <a:spcPct val="107000"/>
                        </a:lnSpc>
                        <a:spcBef>
                          <a:spcPts val="0"/>
                        </a:spcBef>
                        <a:spcAft>
                          <a:spcPts val="0"/>
                        </a:spcAft>
                      </a:pPr>
                      <a:r>
                        <a:rPr lang="en-US" sz="2800" dirty="0">
                          <a:effectLst/>
                        </a:rPr>
                        <a:t>6.81±11.42</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c>
                  <a:txBody>
                    <a:bodyPr/>
                    <a:lstStyle/>
                    <a:p>
                      <a:pPr marL="0" marR="0" algn="ctr">
                        <a:lnSpc>
                          <a:spcPct val="107000"/>
                        </a:lnSpc>
                        <a:spcBef>
                          <a:spcPts val="0"/>
                        </a:spcBef>
                        <a:spcAft>
                          <a:spcPts val="0"/>
                        </a:spcAft>
                      </a:pPr>
                      <a:r>
                        <a:rPr lang="en-US" sz="2800" dirty="0">
                          <a:effectLst/>
                        </a:rPr>
                        <a:t>&lt; 0.001</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extLst>
                  <a:ext uri="{0D108BD9-81ED-4DB2-BD59-A6C34878D82A}">
                    <a16:rowId xmlns:a16="http://schemas.microsoft.com/office/drawing/2014/main" xmlns="" val="3263987991"/>
                  </a:ext>
                </a:extLst>
              </a:tr>
              <a:tr h="762531">
                <a:tc>
                  <a:txBody>
                    <a:bodyPr/>
                    <a:lstStyle/>
                    <a:p>
                      <a:pPr marL="0" marR="0">
                        <a:lnSpc>
                          <a:spcPct val="107000"/>
                        </a:lnSpc>
                        <a:spcBef>
                          <a:spcPts val="0"/>
                        </a:spcBef>
                        <a:spcAft>
                          <a:spcPts val="0"/>
                        </a:spcAft>
                      </a:pPr>
                      <a:r>
                        <a:rPr lang="en-US" sz="2800" dirty="0">
                          <a:effectLst/>
                        </a:rPr>
                        <a:t>FEV</a:t>
                      </a:r>
                      <a:r>
                        <a:rPr lang="en-US" sz="2800" baseline="-25000" dirty="0">
                          <a:effectLst/>
                        </a:rPr>
                        <a:t>1</a:t>
                      </a:r>
                      <a:r>
                        <a:rPr lang="en-US" sz="2800" dirty="0">
                          <a:effectLst/>
                        </a:rPr>
                        <a:t> change after BD, %</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c>
                  <a:txBody>
                    <a:bodyPr/>
                    <a:lstStyle/>
                    <a:p>
                      <a:pPr marL="0" marR="0" algn="ctr">
                        <a:lnSpc>
                          <a:spcPct val="107000"/>
                        </a:lnSpc>
                        <a:spcBef>
                          <a:spcPts val="0"/>
                        </a:spcBef>
                        <a:spcAft>
                          <a:spcPts val="0"/>
                        </a:spcAft>
                      </a:pPr>
                      <a:r>
                        <a:rPr lang="en-US" sz="2800" dirty="0">
                          <a:effectLst/>
                        </a:rPr>
                        <a:t>11.72±14.73</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c>
                  <a:txBody>
                    <a:bodyPr/>
                    <a:lstStyle/>
                    <a:p>
                      <a:pPr marL="0" marR="0" algn="ctr">
                        <a:lnSpc>
                          <a:spcPct val="107000"/>
                        </a:lnSpc>
                        <a:spcBef>
                          <a:spcPts val="0"/>
                        </a:spcBef>
                        <a:spcAft>
                          <a:spcPts val="0"/>
                        </a:spcAft>
                      </a:pPr>
                      <a:r>
                        <a:rPr lang="en-US" sz="2800" dirty="0">
                          <a:effectLst/>
                        </a:rPr>
                        <a:t>10.92±14.07</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c>
                  <a:txBody>
                    <a:bodyPr/>
                    <a:lstStyle/>
                    <a:p>
                      <a:pPr marL="0" marR="0" algn="ctr">
                        <a:lnSpc>
                          <a:spcPct val="107000"/>
                        </a:lnSpc>
                        <a:spcBef>
                          <a:spcPts val="0"/>
                        </a:spcBef>
                        <a:spcAft>
                          <a:spcPts val="0"/>
                        </a:spcAft>
                      </a:pPr>
                      <a:r>
                        <a:rPr lang="en-US" sz="2800" dirty="0">
                          <a:effectLst/>
                        </a:rPr>
                        <a:t>&lt; 0.001</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extLst>
                  <a:ext uri="{0D108BD9-81ED-4DB2-BD59-A6C34878D82A}">
                    <a16:rowId xmlns:a16="http://schemas.microsoft.com/office/drawing/2014/main" xmlns="" val="3187153705"/>
                  </a:ext>
                </a:extLst>
              </a:tr>
            </a:tbl>
          </a:graphicData>
        </a:graphic>
      </p:graphicFrame>
      <p:sp>
        <p:nvSpPr>
          <p:cNvPr id="143" name="Text Box 27">
            <a:extLst>
              <a:ext uri="{FF2B5EF4-FFF2-40B4-BE49-F238E27FC236}">
                <a16:creationId xmlns:a16="http://schemas.microsoft.com/office/drawing/2014/main" xmlns="" id="{07C6448B-7733-433F-9A3B-E89AB3E60ADE}"/>
              </a:ext>
            </a:extLst>
          </p:cNvPr>
          <p:cNvSpPr txBox="1">
            <a:spLocks noChangeArrowheads="1"/>
          </p:cNvSpPr>
          <p:nvPr/>
        </p:nvSpPr>
        <p:spPr bwMode="auto">
          <a:xfrm>
            <a:off x="24993619" y="26396924"/>
            <a:ext cx="22263891"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6600" b="1" dirty="0">
                <a:solidFill>
                  <a:srgbClr val="183D5E"/>
                </a:solidFill>
                <a:latin typeface="Calibri" pitchFamily="34" charset="0"/>
              </a:rPr>
              <a:t>CONCLUSIONS</a:t>
            </a:r>
          </a:p>
        </p:txBody>
      </p:sp>
      <p:sp>
        <p:nvSpPr>
          <p:cNvPr id="145" name="TextBox 144">
            <a:extLst>
              <a:ext uri="{FF2B5EF4-FFF2-40B4-BE49-F238E27FC236}">
                <a16:creationId xmlns:a16="http://schemas.microsoft.com/office/drawing/2014/main" xmlns="" id="{0102F0DD-A560-4CBF-9744-342C04CF29E9}"/>
              </a:ext>
            </a:extLst>
          </p:cNvPr>
          <p:cNvSpPr txBox="1"/>
          <p:nvPr/>
        </p:nvSpPr>
        <p:spPr>
          <a:xfrm>
            <a:off x="25199976" y="27800165"/>
            <a:ext cx="24020933" cy="3218638"/>
          </a:xfrm>
          <a:prstGeom prst="rect">
            <a:avLst/>
          </a:prstGeom>
          <a:noFill/>
        </p:spPr>
        <p:txBody>
          <a:bodyPr wrap="square">
            <a:spAutoFit/>
          </a:bodyPr>
          <a:lstStyle/>
          <a:p>
            <a:pPr algn="just">
              <a:lnSpc>
                <a:spcPct val="107000"/>
              </a:lnSpc>
            </a:pPr>
            <a:r>
              <a:rPr lang="en-US" sz="4800" dirty="0">
                <a:solidFill>
                  <a:srgbClr val="000000"/>
                </a:solidFill>
                <a:effectLst/>
                <a:ea typeface="Calibri" panose="020F0502020204030204" pitchFamily="34" charset="0"/>
                <a:cs typeface="Cordia New" panose="020B0304020202020204" pitchFamily="34" charset="-34"/>
              </a:rPr>
              <a:t>Asthma </a:t>
            </a:r>
            <a:r>
              <a:rPr lang="en-US" sz="4800" dirty="0">
                <a:solidFill>
                  <a:srgbClr val="000000"/>
                </a:solidFill>
                <a:ea typeface="Calibri" panose="020F0502020204030204" pitchFamily="34" charset="0"/>
                <a:cs typeface="Cordia New" panose="020B0304020202020204" pitchFamily="34" charset="-34"/>
              </a:rPr>
              <a:t>prevalence in </a:t>
            </a:r>
            <a:r>
              <a:rPr lang="en-US" sz="4800" dirty="0">
                <a:solidFill>
                  <a:srgbClr val="000000"/>
                </a:solidFill>
                <a:effectLst/>
                <a:ea typeface="Calibri" panose="020F0502020204030204" pitchFamily="34" charset="0"/>
                <a:cs typeface="Cordia New" panose="020B0304020202020204" pitchFamily="34" charset="-34"/>
              </a:rPr>
              <a:t>Thai elderly patients was relatively low. Elderlies with asthma had lower prevalence of allergic rhinitis, lower lung functions, but higher bronchodilator response compared to non-elderly patients. Future studies should investigate the effects of these comorbid diseases and lung functions on the asthma outcomes among elderly patients.</a:t>
            </a:r>
            <a:endParaRPr lang="en-US" sz="4800" dirty="0">
              <a:effectLst/>
              <a:ea typeface="Calibri" panose="020F0502020204030204" pitchFamily="34" charset="0"/>
              <a:cs typeface="Cordia New" panose="020B0304020202020204" pitchFamily="34" charset="-34"/>
            </a:endParaRPr>
          </a:p>
        </p:txBody>
      </p:sp>
      <p:sp>
        <p:nvSpPr>
          <p:cNvPr id="2" name="TextBox 1">
            <a:extLst>
              <a:ext uri="{FF2B5EF4-FFF2-40B4-BE49-F238E27FC236}">
                <a16:creationId xmlns:a16="http://schemas.microsoft.com/office/drawing/2014/main" xmlns="" id="{BBAA4CFB-558E-4BAA-BD4C-CA3574CEB52E}"/>
              </a:ext>
            </a:extLst>
          </p:cNvPr>
          <p:cNvSpPr txBox="1"/>
          <p:nvPr/>
        </p:nvSpPr>
        <p:spPr>
          <a:xfrm>
            <a:off x="37207255" y="16307703"/>
            <a:ext cx="12064020" cy="646331"/>
          </a:xfrm>
          <a:prstGeom prst="rect">
            <a:avLst/>
          </a:prstGeom>
          <a:noFill/>
          <a:ln>
            <a:noFill/>
          </a:ln>
        </p:spPr>
        <p:txBody>
          <a:bodyPr wrap="square" rtlCol="0">
            <a:spAutoFit/>
          </a:bodyPr>
          <a:lstStyle/>
          <a:p>
            <a:r>
              <a:rPr lang="en-US" sz="3600" b="1" dirty="0">
                <a:solidFill>
                  <a:schemeClr val="accent1">
                    <a:lumMod val="50000"/>
                  </a:schemeClr>
                </a:solidFill>
                <a:effectLst/>
                <a:ea typeface="Calibri" panose="020F0502020204030204" pitchFamily="34" charset="0"/>
                <a:cs typeface="Cordia New" panose="020B0304020202020204" pitchFamily="34" charset="-34"/>
              </a:rPr>
              <a:t>Table 3. Comparison in pulmonary functions data</a:t>
            </a:r>
            <a:endParaRPr lang="en-US" sz="3600" dirty="0">
              <a:solidFill>
                <a:schemeClr val="accent1">
                  <a:lumMod val="50000"/>
                </a:schemeClr>
              </a:solidFill>
            </a:endParaRPr>
          </a:p>
        </p:txBody>
      </p:sp>
      <p:graphicFrame>
        <p:nvGraphicFramePr>
          <p:cNvPr id="3" name="Table 2">
            <a:extLst>
              <a:ext uri="{FF2B5EF4-FFF2-40B4-BE49-F238E27FC236}">
                <a16:creationId xmlns:a16="http://schemas.microsoft.com/office/drawing/2014/main" xmlns="" id="{0E63B015-3BD7-4E43-8911-9680AED7F091}"/>
              </a:ext>
            </a:extLst>
          </p:cNvPr>
          <p:cNvGraphicFramePr>
            <a:graphicFrameLocks noGrp="1"/>
          </p:cNvGraphicFramePr>
          <p:nvPr>
            <p:extLst>
              <p:ext uri="{D42A27DB-BD31-4B8C-83A1-F6EECF244321}">
                <p14:modId xmlns:p14="http://schemas.microsoft.com/office/powerpoint/2010/main" val="869050964"/>
              </p:ext>
            </p:extLst>
          </p:nvPr>
        </p:nvGraphicFramePr>
        <p:xfrm>
          <a:off x="25199974" y="17297237"/>
          <a:ext cx="9682770" cy="7377521"/>
        </p:xfrm>
        <a:graphic>
          <a:graphicData uri="http://schemas.openxmlformats.org/drawingml/2006/table">
            <a:tbl>
              <a:tblPr firstRow="1" firstCol="1" bandRow="1">
                <a:tableStyleId>{5C22544A-7EE6-4342-B048-85BDC9FD1C3A}</a:tableStyleId>
              </a:tblPr>
              <a:tblGrid>
                <a:gridCol w="4841385">
                  <a:extLst>
                    <a:ext uri="{9D8B030D-6E8A-4147-A177-3AD203B41FA5}">
                      <a16:colId xmlns:a16="http://schemas.microsoft.com/office/drawing/2014/main" xmlns="" val="875185080"/>
                    </a:ext>
                  </a:extLst>
                </a:gridCol>
                <a:gridCol w="4841385">
                  <a:extLst>
                    <a:ext uri="{9D8B030D-6E8A-4147-A177-3AD203B41FA5}">
                      <a16:colId xmlns:a16="http://schemas.microsoft.com/office/drawing/2014/main" xmlns="" val="2007067536"/>
                    </a:ext>
                  </a:extLst>
                </a:gridCol>
              </a:tblGrid>
              <a:tr h="543361">
                <a:tc>
                  <a:txBody>
                    <a:bodyPr/>
                    <a:lstStyle/>
                    <a:p>
                      <a:pPr marL="0" marR="0" algn="ctr">
                        <a:lnSpc>
                          <a:spcPct val="107000"/>
                        </a:lnSpc>
                        <a:spcBef>
                          <a:spcPts val="0"/>
                        </a:spcBef>
                        <a:spcAft>
                          <a:spcPts val="0"/>
                        </a:spcAft>
                      </a:pPr>
                      <a:r>
                        <a:rPr lang="en-US" sz="2800" dirty="0">
                          <a:effectLst/>
                          <a:latin typeface="+mn-lt"/>
                        </a:rPr>
                        <a:t>Variables</a:t>
                      </a:r>
                      <a:endParaRPr lang="en-US" sz="2800" dirty="0">
                        <a:effectLst/>
                        <a:latin typeface="+mn-lt"/>
                        <a:ea typeface="Calibri" panose="020F0502020204030204" pitchFamily="34" charset="0"/>
                        <a:cs typeface="Cordia New" panose="020B0304020202020204" pitchFamily="34" charset="-34"/>
                      </a:endParaRPr>
                    </a:p>
                  </a:txBody>
                  <a:tcPr marL="68580" marR="68580" marT="0" marB="0"/>
                </a:tc>
                <a:tc>
                  <a:txBody>
                    <a:bodyPr/>
                    <a:lstStyle/>
                    <a:p>
                      <a:pPr marL="0" marR="0" algn="ctr">
                        <a:lnSpc>
                          <a:spcPct val="107000"/>
                        </a:lnSpc>
                        <a:spcBef>
                          <a:spcPts val="0"/>
                        </a:spcBef>
                        <a:spcAft>
                          <a:spcPts val="0"/>
                        </a:spcAft>
                      </a:pPr>
                      <a:r>
                        <a:rPr lang="en-US" sz="2800" dirty="0">
                          <a:effectLst/>
                          <a:latin typeface="+mn-lt"/>
                        </a:rPr>
                        <a:t>Result</a:t>
                      </a:r>
                      <a:endParaRPr lang="en-US" sz="2800" dirty="0">
                        <a:effectLst/>
                        <a:latin typeface="+mn-lt"/>
                        <a:ea typeface="Calibri" panose="020F0502020204030204" pitchFamily="34" charset="0"/>
                        <a:cs typeface="Cordia New" panose="020B0304020202020204" pitchFamily="34" charset="-34"/>
                      </a:endParaRPr>
                    </a:p>
                  </a:txBody>
                  <a:tcPr marL="68580" marR="68580" marT="0" marB="0"/>
                </a:tc>
                <a:extLst>
                  <a:ext uri="{0D108BD9-81ED-4DB2-BD59-A6C34878D82A}">
                    <a16:rowId xmlns:a16="http://schemas.microsoft.com/office/drawing/2014/main" xmlns="" val="3610057308"/>
                  </a:ext>
                </a:extLst>
              </a:tr>
              <a:tr h="854270">
                <a:tc>
                  <a:txBody>
                    <a:bodyPr/>
                    <a:lstStyle/>
                    <a:p>
                      <a:pPr marL="0" marR="0">
                        <a:lnSpc>
                          <a:spcPct val="107000"/>
                        </a:lnSpc>
                        <a:spcBef>
                          <a:spcPts val="0"/>
                        </a:spcBef>
                        <a:spcAft>
                          <a:spcPts val="0"/>
                        </a:spcAft>
                      </a:pPr>
                      <a:r>
                        <a:rPr lang="en-US" sz="2800" dirty="0">
                          <a:effectLst/>
                        </a:rPr>
                        <a:t>Pre-BD FVC, L</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c>
                  <a:txBody>
                    <a:bodyPr/>
                    <a:lstStyle/>
                    <a:p>
                      <a:pPr marL="0" marR="0" algn="ctr">
                        <a:lnSpc>
                          <a:spcPct val="107000"/>
                        </a:lnSpc>
                        <a:spcBef>
                          <a:spcPts val="0"/>
                        </a:spcBef>
                        <a:spcAft>
                          <a:spcPts val="0"/>
                        </a:spcAft>
                      </a:pPr>
                      <a:r>
                        <a:rPr lang="en-US" sz="2800" dirty="0">
                          <a:effectLst/>
                          <a:latin typeface="+mn-lt"/>
                        </a:rPr>
                        <a:t>2.33±0.88</a:t>
                      </a:r>
                      <a:endParaRPr lang="en-US" sz="2800" dirty="0">
                        <a:effectLst/>
                        <a:latin typeface="+mn-lt"/>
                        <a:ea typeface="Calibri" panose="020F0502020204030204" pitchFamily="34" charset="0"/>
                        <a:cs typeface="Cordia New" panose="020B0304020202020204" pitchFamily="34" charset="-34"/>
                      </a:endParaRPr>
                    </a:p>
                  </a:txBody>
                  <a:tcPr marL="68580" marR="68580" marT="0" marB="0"/>
                </a:tc>
                <a:extLst>
                  <a:ext uri="{0D108BD9-81ED-4DB2-BD59-A6C34878D82A}">
                    <a16:rowId xmlns:a16="http://schemas.microsoft.com/office/drawing/2014/main" xmlns="" val="1551928341"/>
                  </a:ext>
                </a:extLst>
              </a:tr>
              <a:tr h="854270">
                <a:tc>
                  <a:txBody>
                    <a:bodyPr/>
                    <a:lstStyle/>
                    <a:p>
                      <a:pPr marL="0" marR="0">
                        <a:lnSpc>
                          <a:spcPct val="107000"/>
                        </a:lnSpc>
                        <a:spcBef>
                          <a:spcPts val="0"/>
                        </a:spcBef>
                        <a:spcAft>
                          <a:spcPts val="0"/>
                        </a:spcAft>
                      </a:pPr>
                      <a:r>
                        <a:rPr lang="en-US" sz="2800" dirty="0">
                          <a:effectLst/>
                        </a:rPr>
                        <a:t>Pre-BD FVC, % predicted</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c>
                  <a:txBody>
                    <a:bodyPr/>
                    <a:lstStyle/>
                    <a:p>
                      <a:pPr marL="0" marR="0" algn="ctr">
                        <a:lnSpc>
                          <a:spcPct val="107000"/>
                        </a:lnSpc>
                        <a:spcBef>
                          <a:spcPts val="0"/>
                        </a:spcBef>
                        <a:spcAft>
                          <a:spcPts val="0"/>
                        </a:spcAft>
                      </a:pPr>
                      <a:r>
                        <a:rPr lang="en-US" sz="2800" dirty="0">
                          <a:effectLst/>
                          <a:latin typeface="+mn-lt"/>
                        </a:rPr>
                        <a:t>79.80±17.82</a:t>
                      </a:r>
                      <a:endParaRPr lang="en-US" sz="2800" dirty="0">
                        <a:effectLst/>
                        <a:latin typeface="+mn-lt"/>
                        <a:ea typeface="Calibri" panose="020F0502020204030204" pitchFamily="34" charset="0"/>
                        <a:cs typeface="Cordia New" panose="020B0304020202020204" pitchFamily="34" charset="-34"/>
                      </a:endParaRPr>
                    </a:p>
                  </a:txBody>
                  <a:tcPr marL="68580" marR="68580" marT="0" marB="0"/>
                </a:tc>
                <a:extLst>
                  <a:ext uri="{0D108BD9-81ED-4DB2-BD59-A6C34878D82A}">
                    <a16:rowId xmlns:a16="http://schemas.microsoft.com/office/drawing/2014/main" xmlns="" val="3574052803"/>
                  </a:ext>
                </a:extLst>
              </a:tr>
              <a:tr h="854270">
                <a:tc>
                  <a:txBody>
                    <a:bodyPr/>
                    <a:lstStyle/>
                    <a:p>
                      <a:pPr marL="0" marR="0">
                        <a:lnSpc>
                          <a:spcPct val="107000"/>
                        </a:lnSpc>
                        <a:spcBef>
                          <a:spcPts val="0"/>
                        </a:spcBef>
                        <a:spcAft>
                          <a:spcPts val="0"/>
                        </a:spcAft>
                      </a:pPr>
                      <a:r>
                        <a:rPr lang="en-US" sz="2800" dirty="0">
                          <a:effectLst/>
                        </a:rPr>
                        <a:t>Pre-BD FEV</a:t>
                      </a:r>
                      <a:r>
                        <a:rPr lang="en-US" sz="2800" baseline="-25000" dirty="0">
                          <a:effectLst/>
                        </a:rPr>
                        <a:t>1</a:t>
                      </a:r>
                      <a:r>
                        <a:rPr lang="en-US" sz="2800" dirty="0">
                          <a:effectLst/>
                        </a:rPr>
                        <a:t>, L</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c>
                  <a:txBody>
                    <a:bodyPr/>
                    <a:lstStyle/>
                    <a:p>
                      <a:pPr marL="0" marR="0" algn="ctr">
                        <a:lnSpc>
                          <a:spcPct val="107000"/>
                        </a:lnSpc>
                        <a:spcBef>
                          <a:spcPts val="0"/>
                        </a:spcBef>
                        <a:spcAft>
                          <a:spcPts val="0"/>
                        </a:spcAft>
                      </a:pPr>
                      <a:r>
                        <a:rPr lang="en-US" sz="2800" dirty="0">
                          <a:effectLst/>
                          <a:latin typeface="+mn-lt"/>
                        </a:rPr>
                        <a:t>1.78±0.72</a:t>
                      </a:r>
                      <a:endParaRPr lang="en-US" sz="2800" dirty="0">
                        <a:effectLst/>
                        <a:latin typeface="+mn-lt"/>
                        <a:ea typeface="Calibri" panose="020F0502020204030204" pitchFamily="34" charset="0"/>
                        <a:cs typeface="Cordia New" panose="020B0304020202020204" pitchFamily="34" charset="-34"/>
                      </a:endParaRPr>
                    </a:p>
                  </a:txBody>
                  <a:tcPr marL="68580" marR="68580" marT="0" marB="0"/>
                </a:tc>
                <a:extLst>
                  <a:ext uri="{0D108BD9-81ED-4DB2-BD59-A6C34878D82A}">
                    <a16:rowId xmlns:a16="http://schemas.microsoft.com/office/drawing/2014/main" xmlns="" val="3025271094"/>
                  </a:ext>
                </a:extLst>
              </a:tr>
              <a:tr h="854270">
                <a:tc>
                  <a:txBody>
                    <a:bodyPr/>
                    <a:lstStyle/>
                    <a:p>
                      <a:pPr marL="0" marR="0">
                        <a:lnSpc>
                          <a:spcPct val="107000"/>
                        </a:lnSpc>
                        <a:spcBef>
                          <a:spcPts val="0"/>
                        </a:spcBef>
                        <a:spcAft>
                          <a:spcPts val="0"/>
                        </a:spcAft>
                      </a:pPr>
                      <a:r>
                        <a:rPr lang="en-US" sz="2800" dirty="0">
                          <a:effectLst/>
                        </a:rPr>
                        <a:t>Pre-BD FEV1, % predicted</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c>
                  <a:txBody>
                    <a:bodyPr/>
                    <a:lstStyle/>
                    <a:p>
                      <a:pPr marL="0" marR="0" algn="ctr">
                        <a:lnSpc>
                          <a:spcPct val="107000"/>
                        </a:lnSpc>
                        <a:spcBef>
                          <a:spcPts val="0"/>
                        </a:spcBef>
                        <a:spcAft>
                          <a:spcPts val="0"/>
                        </a:spcAft>
                      </a:pPr>
                      <a:r>
                        <a:rPr lang="en-US" sz="2800" dirty="0">
                          <a:effectLst/>
                          <a:latin typeface="+mn-lt"/>
                        </a:rPr>
                        <a:t>74.74±27.49</a:t>
                      </a:r>
                      <a:endParaRPr lang="en-US" sz="2800" dirty="0">
                        <a:effectLst/>
                        <a:latin typeface="+mn-lt"/>
                        <a:ea typeface="Calibri" panose="020F0502020204030204" pitchFamily="34" charset="0"/>
                        <a:cs typeface="Cordia New" panose="020B0304020202020204" pitchFamily="34" charset="-34"/>
                      </a:endParaRPr>
                    </a:p>
                  </a:txBody>
                  <a:tcPr marL="68580" marR="68580" marT="0" marB="0"/>
                </a:tc>
                <a:extLst>
                  <a:ext uri="{0D108BD9-81ED-4DB2-BD59-A6C34878D82A}">
                    <a16:rowId xmlns:a16="http://schemas.microsoft.com/office/drawing/2014/main" xmlns="" val="4181764226"/>
                  </a:ext>
                </a:extLst>
              </a:tr>
              <a:tr h="854270">
                <a:tc>
                  <a:txBody>
                    <a:bodyPr/>
                    <a:lstStyle/>
                    <a:p>
                      <a:pPr marL="0" marR="0">
                        <a:lnSpc>
                          <a:spcPct val="107000"/>
                        </a:lnSpc>
                        <a:spcBef>
                          <a:spcPts val="0"/>
                        </a:spcBef>
                        <a:spcAft>
                          <a:spcPts val="0"/>
                        </a:spcAft>
                      </a:pPr>
                      <a:r>
                        <a:rPr lang="en-US" sz="2800" dirty="0">
                          <a:effectLst/>
                        </a:rPr>
                        <a:t>Pre-BD FEV</a:t>
                      </a:r>
                      <a:r>
                        <a:rPr lang="en-US" sz="2800" baseline="-25000" dirty="0">
                          <a:effectLst/>
                        </a:rPr>
                        <a:t>1</a:t>
                      </a:r>
                      <a:r>
                        <a:rPr lang="en-US" sz="2800" dirty="0">
                          <a:effectLst/>
                        </a:rPr>
                        <a:t>/FVC, %</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c>
                  <a:txBody>
                    <a:bodyPr/>
                    <a:lstStyle/>
                    <a:p>
                      <a:pPr marL="0" marR="0" algn="ctr">
                        <a:lnSpc>
                          <a:spcPct val="107000"/>
                        </a:lnSpc>
                        <a:spcBef>
                          <a:spcPts val="0"/>
                        </a:spcBef>
                        <a:spcAft>
                          <a:spcPts val="0"/>
                        </a:spcAft>
                      </a:pPr>
                      <a:r>
                        <a:rPr lang="en-US" sz="2800" dirty="0">
                          <a:effectLst/>
                          <a:latin typeface="+mn-lt"/>
                        </a:rPr>
                        <a:t>76.28±11.44</a:t>
                      </a:r>
                      <a:endParaRPr lang="en-US" sz="2800" dirty="0">
                        <a:effectLst/>
                        <a:latin typeface="+mn-lt"/>
                        <a:ea typeface="Calibri" panose="020F0502020204030204" pitchFamily="34" charset="0"/>
                        <a:cs typeface="Cordia New" panose="020B0304020202020204" pitchFamily="34" charset="-34"/>
                      </a:endParaRPr>
                    </a:p>
                  </a:txBody>
                  <a:tcPr marL="68580" marR="68580" marT="0" marB="0"/>
                </a:tc>
                <a:extLst>
                  <a:ext uri="{0D108BD9-81ED-4DB2-BD59-A6C34878D82A}">
                    <a16:rowId xmlns:a16="http://schemas.microsoft.com/office/drawing/2014/main" xmlns="" val="599694678"/>
                  </a:ext>
                </a:extLst>
              </a:tr>
              <a:tr h="854270">
                <a:tc>
                  <a:txBody>
                    <a:bodyPr/>
                    <a:lstStyle/>
                    <a:p>
                      <a:pPr marL="0" marR="0">
                        <a:lnSpc>
                          <a:spcPct val="107000"/>
                        </a:lnSpc>
                        <a:spcBef>
                          <a:spcPts val="0"/>
                        </a:spcBef>
                        <a:spcAft>
                          <a:spcPts val="0"/>
                        </a:spcAft>
                      </a:pPr>
                      <a:r>
                        <a:rPr lang="en-US" sz="2800" dirty="0">
                          <a:effectLst/>
                        </a:rPr>
                        <a:t>Pre-BD FEV</a:t>
                      </a:r>
                      <a:r>
                        <a:rPr lang="en-US" sz="2800" baseline="-25000" dirty="0">
                          <a:effectLst/>
                        </a:rPr>
                        <a:t>1</a:t>
                      </a:r>
                      <a:r>
                        <a:rPr lang="en-US" sz="2800" dirty="0">
                          <a:effectLst/>
                        </a:rPr>
                        <a:t>/FVC, % predicted</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c>
                  <a:txBody>
                    <a:bodyPr/>
                    <a:lstStyle/>
                    <a:p>
                      <a:pPr marL="0" marR="0" algn="ctr">
                        <a:lnSpc>
                          <a:spcPct val="107000"/>
                        </a:lnSpc>
                        <a:spcBef>
                          <a:spcPts val="0"/>
                        </a:spcBef>
                        <a:spcAft>
                          <a:spcPts val="0"/>
                        </a:spcAft>
                      </a:pPr>
                      <a:r>
                        <a:rPr lang="en-US" sz="2800" dirty="0">
                          <a:effectLst/>
                          <a:latin typeface="+mn-lt"/>
                        </a:rPr>
                        <a:t>100.77±15.41</a:t>
                      </a:r>
                      <a:endParaRPr lang="en-US" sz="2800" dirty="0">
                        <a:effectLst/>
                        <a:latin typeface="+mn-lt"/>
                        <a:ea typeface="Calibri" panose="020F0502020204030204" pitchFamily="34" charset="0"/>
                        <a:cs typeface="Cordia New" panose="020B0304020202020204" pitchFamily="34" charset="-34"/>
                      </a:endParaRPr>
                    </a:p>
                  </a:txBody>
                  <a:tcPr marL="68580" marR="68580" marT="0" marB="0"/>
                </a:tc>
                <a:extLst>
                  <a:ext uri="{0D108BD9-81ED-4DB2-BD59-A6C34878D82A}">
                    <a16:rowId xmlns:a16="http://schemas.microsoft.com/office/drawing/2014/main" xmlns="" val="2633047152"/>
                  </a:ext>
                </a:extLst>
              </a:tr>
              <a:tr h="854270">
                <a:tc>
                  <a:txBody>
                    <a:bodyPr/>
                    <a:lstStyle/>
                    <a:p>
                      <a:pPr marL="0" marR="0">
                        <a:lnSpc>
                          <a:spcPct val="107000"/>
                        </a:lnSpc>
                        <a:spcBef>
                          <a:spcPts val="0"/>
                        </a:spcBef>
                        <a:spcAft>
                          <a:spcPts val="0"/>
                        </a:spcAft>
                      </a:pPr>
                      <a:r>
                        <a:rPr lang="en-US" sz="2800" dirty="0">
                          <a:effectLst/>
                        </a:rPr>
                        <a:t>FVC change after BD, %</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c>
                  <a:txBody>
                    <a:bodyPr/>
                    <a:lstStyle/>
                    <a:p>
                      <a:pPr marL="0" marR="0" algn="ctr">
                        <a:lnSpc>
                          <a:spcPct val="107000"/>
                        </a:lnSpc>
                        <a:spcBef>
                          <a:spcPts val="0"/>
                        </a:spcBef>
                        <a:spcAft>
                          <a:spcPts val="0"/>
                        </a:spcAft>
                      </a:pPr>
                      <a:r>
                        <a:rPr lang="en-US" sz="2800" dirty="0">
                          <a:effectLst/>
                          <a:latin typeface="+mn-lt"/>
                        </a:rPr>
                        <a:t>8.02±12.44</a:t>
                      </a:r>
                      <a:endParaRPr lang="en-US" sz="2800" dirty="0">
                        <a:effectLst/>
                        <a:latin typeface="+mn-lt"/>
                        <a:ea typeface="Calibri" panose="020F0502020204030204" pitchFamily="34" charset="0"/>
                        <a:cs typeface="Cordia New" panose="020B0304020202020204" pitchFamily="34" charset="-34"/>
                      </a:endParaRPr>
                    </a:p>
                  </a:txBody>
                  <a:tcPr marL="68580" marR="68580" marT="0" marB="0"/>
                </a:tc>
                <a:extLst>
                  <a:ext uri="{0D108BD9-81ED-4DB2-BD59-A6C34878D82A}">
                    <a16:rowId xmlns:a16="http://schemas.microsoft.com/office/drawing/2014/main" xmlns="" val="207250230"/>
                  </a:ext>
                </a:extLst>
              </a:tr>
              <a:tr h="854270">
                <a:tc>
                  <a:txBody>
                    <a:bodyPr/>
                    <a:lstStyle/>
                    <a:p>
                      <a:pPr marL="0" marR="0">
                        <a:lnSpc>
                          <a:spcPct val="107000"/>
                        </a:lnSpc>
                        <a:spcBef>
                          <a:spcPts val="0"/>
                        </a:spcBef>
                        <a:spcAft>
                          <a:spcPts val="0"/>
                        </a:spcAft>
                      </a:pPr>
                      <a:r>
                        <a:rPr lang="en-US" sz="2800" dirty="0">
                          <a:effectLst/>
                        </a:rPr>
                        <a:t>FEV</a:t>
                      </a:r>
                      <a:r>
                        <a:rPr lang="en-US" sz="2800" baseline="-25000" dirty="0">
                          <a:effectLst/>
                        </a:rPr>
                        <a:t>1</a:t>
                      </a:r>
                      <a:r>
                        <a:rPr lang="en-US" sz="2800" dirty="0">
                          <a:effectLst/>
                        </a:rPr>
                        <a:t> change after BD, %</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tc>
                  <a:txBody>
                    <a:bodyPr/>
                    <a:lstStyle/>
                    <a:p>
                      <a:pPr marL="0" marR="0" algn="ctr">
                        <a:lnSpc>
                          <a:spcPct val="107000"/>
                        </a:lnSpc>
                        <a:spcBef>
                          <a:spcPts val="0"/>
                        </a:spcBef>
                        <a:spcAft>
                          <a:spcPts val="0"/>
                        </a:spcAft>
                      </a:pPr>
                      <a:r>
                        <a:rPr lang="en-US" sz="2800" dirty="0">
                          <a:effectLst/>
                          <a:latin typeface="+mn-lt"/>
                        </a:rPr>
                        <a:t>11.12±14.23</a:t>
                      </a:r>
                      <a:endParaRPr lang="en-US" sz="2800" dirty="0">
                        <a:effectLst/>
                        <a:latin typeface="+mn-lt"/>
                        <a:ea typeface="Calibri" panose="020F0502020204030204" pitchFamily="34" charset="0"/>
                        <a:cs typeface="Cordia New" panose="020B0304020202020204" pitchFamily="34" charset="-34"/>
                      </a:endParaRPr>
                    </a:p>
                  </a:txBody>
                  <a:tcPr marL="68580" marR="68580" marT="0" marB="0"/>
                </a:tc>
                <a:extLst>
                  <a:ext uri="{0D108BD9-81ED-4DB2-BD59-A6C34878D82A}">
                    <a16:rowId xmlns:a16="http://schemas.microsoft.com/office/drawing/2014/main" xmlns="" val="2583454416"/>
                  </a:ext>
                </a:extLst>
              </a:tr>
            </a:tbl>
          </a:graphicData>
        </a:graphic>
      </p:graphicFrame>
      <p:sp>
        <p:nvSpPr>
          <p:cNvPr id="44" name="TextBox 43">
            <a:extLst>
              <a:ext uri="{FF2B5EF4-FFF2-40B4-BE49-F238E27FC236}">
                <a16:creationId xmlns:a16="http://schemas.microsoft.com/office/drawing/2014/main" xmlns="" id="{34182D69-45A8-49FE-AAE4-9734FB624208}"/>
              </a:ext>
            </a:extLst>
          </p:cNvPr>
          <p:cNvSpPr txBox="1"/>
          <p:nvPr/>
        </p:nvSpPr>
        <p:spPr>
          <a:xfrm>
            <a:off x="25199975" y="16330638"/>
            <a:ext cx="9682769" cy="646331"/>
          </a:xfrm>
          <a:prstGeom prst="rect">
            <a:avLst/>
          </a:prstGeom>
          <a:noFill/>
          <a:ln>
            <a:noFill/>
          </a:ln>
        </p:spPr>
        <p:txBody>
          <a:bodyPr wrap="square" rtlCol="0">
            <a:spAutoFit/>
          </a:bodyPr>
          <a:lstStyle/>
          <a:p>
            <a:r>
              <a:rPr lang="en-US" sz="3600" b="1" dirty="0">
                <a:solidFill>
                  <a:schemeClr val="accent1">
                    <a:lumMod val="50000"/>
                  </a:schemeClr>
                </a:solidFill>
                <a:effectLst/>
                <a:ea typeface="Calibri" panose="020F0502020204030204" pitchFamily="34" charset="0"/>
                <a:cs typeface="Cordia New" panose="020B0304020202020204" pitchFamily="34" charset="-34"/>
              </a:rPr>
              <a:t>Table 2. Baseline p</a:t>
            </a:r>
            <a:r>
              <a:rPr lang="en-US" sz="3600" b="1" dirty="0">
                <a:solidFill>
                  <a:schemeClr val="accent1">
                    <a:lumMod val="50000"/>
                  </a:schemeClr>
                </a:solidFill>
                <a:ea typeface="Calibri" panose="020F0502020204030204" pitchFamily="34" charset="0"/>
                <a:cs typeface="Cordia New" panose="020B0304020202020204" pitchFamily="34" charset="-34"/>
              </a:rPr>
              <a:t>ulmonary function data </a:t>
            </a:r>
            <a:endParaRPr lang="en-US" sz="3600" dirty="0">
              <a:solidFill>
                <a:schemeClr val="accent1">
                  <a:lumMod val="50000"/>
                </a:schemeClr>
              </a:solidFill>
            </a:endParaRPr>
          </a:p>
        </p:txBody>
      </p:sp>
      <p:cxnSp>
        <p:nvCxnSpPr>
          <p:cNvPr id="63" name="Straight Connector 62">
            <a:extLst>
              <a:ext uri="{FF2B5EF4-FFF2-40B4-BE49-F238E27FC236}">
                <a16:creationId xmlns:a16="http://schemas.microsoft.com/office/drawing/2014/main" xmlns="" id="{A7E3ACCF-7ED0-4AA5-8BD7-905FD3BA82FA}"/>
              </a:ext>
            </a:extLst>
          </p:cNvPr>
          <p:cNvCxnSpPr>
            <a:cxnSpLocks/>
            <a:endCxn id="109" idx="0"/>
          </p:cNvCxnSpPr>
          <p:nvPr/>
        </p:nvCxnSpPr>
        <p:spPr>
          <a:xfrm>
            <a:off x="2893784" y="28359402"/>
            <a:ext cx="1586106" cy="529772"/>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xmlns="" id="{7E13D731-6D2B-4B9B-BDB7-94C9257274AB}"/>
              </a:ext>
            </a:extLst>
          </p:cNvPr>
          <p:cNvSpPr txBox="1"/>
          <p:nvPr/>
        </p:nvSpPr>
        <p:spPr>
          <a:xfrm>
            <a:off x="13704355" y="31124029"/>
            <a:ext cx="10109485" cy="954107"/>
          </a:xfrm>
          <a:prstGeom prst="rect">
            <a:avLst/>
          </a:prstGeom>
          <a:noFill/>
        </p:spPr>
        <p:txBody>
          <a:bodyPr wrap="square" rtlCol="0">
            <a:spAutoFit/>
          </a:bodyPr>
          <a:lstStyle/>
          <a:p>
            <a:r>
              <a:rPr lang="en-US" sz="2000" dirty="0"/>
              <a:t>Data shown as N (%), mean ± SD</a:t>
            </a:r>
          </a:p>
          <a:p>
            <a:r>
              <a:rPr lang="en-US" dirty="0"/>
              <a:t>BMI=body mass index, CKD=chronic kidney disease, ACO=asthma-COPD overlap, AE=acute exacerbation, BEC=blood eosinophil counts, ICS=inhaled corticosteroid, LABA=long-acting beta2 agonist </a:t>
            </a:r>
          </a:p>
        </p:txBody>
      </p:sp>
      <p:sp>
        <p:nvSpPr>
          <p:cNvPr id="76" name="TextBox 75">
            <a:extLst>
              <a:ext uri="{FF2B5EF4-FFF2-40B4-BE49-F238E27FC236}">
                <a16:creationId xmlns:a16="http://schemas.microsoft.com/office/drawing/2014/main" xmlns="" id="{B49692A7-6573-427E-9F32-599CD8C448AB}"/>
              </a:ext>
            </a:extLst>
          </p:cNvPr>
          <p:cNvSpPr txBox="1"/>
          <p:nvPr/>
        </p:nvSpPr>
        <p:spPr>
          <a:xfrm>
            <a:off x="37156891" y="24320497"/>
            <a:ext cx="12064018" cy="461665"/>
          </a:xfrm>
          <a:prstGeom prst="rect">
            <a:avLst/>
          </a:prstGeom>
          <a:noFill/>
        </p:spPr>
        <p:txBody>
          <a:bodyPr wrap="square" rtlCol="0">
            <a:spAutoFit/>
          </a:bodyPr>
          <a:lstStyle/>
          <a:p>
            <a:r>
              <a:rPr lang="en-US" sz="2400" dirty="0"/>
              <a:t>Data shown as mean ± SD </a:t>
            </a:r>
          </a:p>
        </p:txBody>
      </p:sp>
      <p:sp>
        <p:nvSpPr>
          <p:cNvPr id="77" name="Text Box 241">
            <a:extLst>
              <a:ext uri="{FF2B5EF4-FFF2-40B4-BE49-F238E27FC236}">
                <a16:creationId xmlns:a16="http://schemas.microsoft.com/office/drawing/2014/main" xmlns="" id="{649048CC-A9CD-44C7-AD06-795900E15F0B}"/>
              </a:ext>
            </a:extLst>
          </p:cNvPr>
          <p:cNvSpPr txBox="1">
            <a:spLocks noChangeArrowheads="1"/>
          </p:cNvSpPr>
          <p:nvPr/>
        </p:nvSpPr>
        <p:spPr bwMode="auto">
          <a:xfrm>
            <a:off x="25149612" y="24704896"/>
            <a:ext cx="12151753" cy="6320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46793" tIns="23396" rIns="46793" bIns="23396">
            <a:spAutoFit/>
          </a:bodyPr>
          <a:lstStyle>
            <a:lvl1pPr defTabSz="4022725">
              <a:defRPr sz="9500">
                <a:solidFill>
                  <a:schemeClr val="tx1"/>
                </a:solidFill>
                <a:latin typeface="Arial" charset="0"/>
              </a:defRPr>
            </a:lvl1pPr>
            <a:lvl2pPr marL="419100" defTabSz="4022725">
              <a:defRPr sz="9500">
                <a:solidFill>
                  <a:schemeClr val="tx1"/>
                </a:solidFill>
                <a:latin typeface="Arial" charset="0"/>
              </a:defRPr>
            </a:lvl2pPr>
            <a:lvl3pPr marL="838200" defTabSz="4022725">
              <a:defRPr sz="9500">
                <a:solidFill>
                  <a:schemeClr val="tx1"/>
                </a:solidFill>
                <a:latin typeface="Arial" charset="0"/>
              </a:defRPr>
            </a:lvl3pPr>
            <a:lvl4pPr marL="1257300" defTabSz="4022725">
              <a:defRPr sz="9500">
                <a:solidFill>
                  <a:schemeClr val="tx1"/>
                </a:solidFill>
                <a:latin typeface="Arial" charset="0"/>
              </a:defRPr>
            </a:lvl4pPr>
            <a:lvl5pPr marL="1676400" defTabSz="4022725">
              <a:defRPr sz="9500">
                <a:solidFill>
                  <a:schemeClr val="tx1"/>
                </a:solidFill>
                <a:latin typeface="Arial" charset="0"/>
              </a:defRPr>
            </a:lvl5pPr>
            <a:lvl6pPr marL="2133600" indent="-7715250" defTabSz="4022725" eaLnBrk="0" fontAlgn="base" hangingPunct="0">
              <a:spcBef>
                <a:spcPct val="0"/>
              </a:spcBef>
              <a:spcAft>
                <a:spcPct val="0"/>
              </a:spcAft>
              <a:defRPr sz="9500">
                <a:solidFill>
                  <a:schemeClr val="tx1"/>
                </a:solidFill>
                <a:latin typeface="Arial" charset="0"/>
              </a:defRPr>
            </a:lvl6pPr>
            <a:lvl7pPr marL="2590800" indent="-7715250" defTabSz="4022725" eaLnBrk="0" fontAlgn="base" hangingPunct="0">
              <a:spcBef>
                <a:spcPct val="0"/>
              </a:spcBef>
              <a:spcAft>
                <a:spcPct val="0"/>
              </a:spcAft>
              <a:defRPr sz="9500">
                <a:solidFill>
                  <a:schemeClr val="tx1"/>
                </a:solidFill>
                <a:latin typeface="Arial" charset="0"/>
              </a:defRPr>
            </a:lvl7pPr>
            <a:lvl8pPr marL="3048000" indent="-7715250" defTabSz="4022725" eaLnBrk="0" fontAlgn="base" hangingPunct="0">
              <a:spcBef>
                <a:spcPct val="0"/>
              </a:spcBef>
              <a:spcAft>
                <a:spcPct val="0"/>
              </a:spcAft>
              <a:defRPr sz="9500">
                <a:solidFill>
                  <a:schemeClr val="tx1"/>
                </a:solidFill>
                <a:latin typeface="Arial" charset="0"/>
              </a:defRPr>
            </a:lvl8pPr>
            <a:lvl9pPr marL="3505200" indent="-7715250" defTabSz="4022725" eaLnBrk="0" fontAlgn="base" hangingPunct="0">
              <a:spcBef>
                <a:spcPct val="0"/>
              </a:spcBef>
              <a:spcAft>
                <a:spcPct val="0"/>
              </a:spcAft>
              <a:defRPr sz="9500">
                <a:solidFill>
                  <a:schemeClr val="tx1"/>
                </a:solidFill>
                <a:latin typeface="Arial" charset="0"/>
              </a:defRPr>
            </a:lvl9pPr>
          </a:lstStyle>
          <a:p>
            <a:pPr eaLnBrk="1" hangingPunct="1"/>
            <a:r>
              <a:rPr lang="en-US" altLang="en-US" sz="2000" dirty="0">
                <a:ea typeface="Arial" charset="0"/>
                <a:cs typeface="Arial" charset="0"/>
              </a:rPr>
              <a:t>Data shown as mean ± SD </a:t>
            </a:r>
          </a:p>
          <a:p>
            <a:pPr eaLnBrk="1" hangingPunct="1"/>
            <a:r>
              <a:rPr lang="en-US" altLang="en-US" sz="1800" dirty="0">
                <a:ea typeface="Arial" charset="0"/>
                <a:cs typeface="Arial" charset="0"/>
              </a:rPr>
              <a:t>BD=bronchodilator, FEV</a:t>
            </a:r>
            <a:r>
              <a:rPr lang="en-US" altLang="en-US" sz="1800" baseline="-25000" dirty="0">
                <a:ea typeface="Arial" charset="0"/>
                <a:cs typeface="Arial" charset="0"/>
              </a:rPr>
              <a:t>1</a:t>
            </a:r>
            <a:r>
              <a:rPr lang="en-US" altLang="en-US" sz="1800" dirty="0">
                <a:ea typeface="Arial" charset="0"/>
                <a:cs typeface="Arial" charset="0"/>
              </a:rPr>
              <a:t>=forced expiratory volume in 1 second, L=liter, FVC=forced vital capacity</a:t>
            </a:r>
          </a:p>
        </p:txBody>
      </p:sp>
      <p:sp>
        <p:nvSpPr>
          <p:cNvPr id="79" name="TextBox 78">
            <a:extLst>
              <a:ext uri="{FF2B5EF4-FFF2-40B4-BE49-F238E27FC236}">
                <a16:creationId xmlns:a16="http://schemas.microsoft.com/office/drawing/2014/main" xmlns="" id="{010AACF2-EF6F-466E-BCBC-0B05451C4ED0}"/>
              </a:ext>
            </a:extLst>
          </p:cNvPr>
          <p:cNvSpPr txBox="1"/>
          <p:nvPr/>
        </p:nvSpPr>
        <p:spPr>
          <a:xfrm>
            <a:off x="362367" y="30758616"/>
            <a:ext cx="8566635" cy="461665"/>
          </a:xfrm>
          <a:prstGeom prst="rect">
            <a:avLst/>
          </a:prstGeom>
          <a:noFill/>
        </p:spPr>
        <p:txBody>
          <a:bodyPr wrap="square" rtlCol="0">
            <a:spAutoFit/>
          </a:bodyPr>
          <a:lstStyle/>
          <a:p>
            <a:r>
              <a:rPr lang="en-US" sz="2400" dirty="0"/>
              <a:t>PFT=pulmonary function test (spirometry)</a:t>
            </a:r>
            <a:endParaRPr lang="en-US" sz="2000" dirty="0"/>
          </a:p>
        </p:txBody>
      </p:sp>
    </p:spTree>
    <p:extLst>
      <p:ext uri="{BB962C8B-B14F-4D97-AF65-F5344CB8AC3E}">
        <p14:creationId xmlns:p14="http://schemas.microsoft.com/office/powerpoint/2010/main" val="429269100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969</TotalTime>
  <Words>875</Words>
  <Application>Microsoft Office PowerPoint</Application>
  <PresentationFormat>Custom</PresentationFormat>
  <Paragraphs>193</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SimSun</vt:lpstr>
      <vt:lpstr>Arial</vt:lpstr>
      <vt:lpstr>Calibri</vt:lpstr>
      <vt:lpstr>Calibri Light</vt:lpstr>
      <vt:lpstr>Cordia New</vt:lpstr>
      <vt:lpstr>Office Theme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pattarapong  rittipakdee</dc:creator>
  <cp:lastModifiedBy>user</cp:lastModifiedBy>
  <cp:revision>46</cp:revision>
  <dcterms:created xsi:type="dcterms:W3CDTF">2021-02-13T08:48:21Z</dcterms:created>
  <dcterms:modified xsi:type="dcterms:W3CDTF">2021-02-25T10:09:14Z</dcterms:modified>
</cp:coreProperties>
</file>