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50399950" cy="32399288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6" d="100"/>
          <a:sy n="16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96" y="10064781"/>
            <a:ext cx="42839958" cy="6944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9993" y="18359597"/>
            <a:ext cx="35279965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5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5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39964" y="1297476"/>
            <a:ext cx="11339989" cy="276443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998" y="1297476"/>
            <a:ext cx="33179967" cy="276443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3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249" y="20819545"/>
            <a:ext cx="42839958" cy="6434859"/>
          </a:xfrm>
        </p:spPr>
        <p:txBody>
          <a:bodyPr anchor="t"/>
          <a:lstStyle>
            <a:lvl1pPr algn="l">
              <a:defRPr sz="1889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249" y="13732203"/>
            <a:ext cx="42839958" cy="7087342"/>
          </a:xfrm>
        </p:spPr>
        <p:txBody>
          <a:bodyPr anchor="b"/>
          <a:lstStyle>
            <a:lvl1pPr marL="0" indent="0">
              <a:buNone/>
              <a:defRPr sz="9449">
                <a:solidFill>
                  <a:schemeClr val="tx1">
                    <a:tint val="75000"/>
                  </a:schemeClr>
                </a:solidFill>
              </a:defRPr>
            </a:lvl1pPr>
            <a:lvl2pPr marL="2159950" indent="0">
              <a:buNone/>
              <a:defRPr sz="8504">
                <a:solidFill>
                  <a:schemeClr val="tx1">
                    <a:tint val="75000"/>
                  </a:schemeClr>
                </a:solidFill>
              </a:defRPr>
            </a:lvl2pPr>
            <a:lvl3pPr marL="4319900" indent="0">
              <a:buNone/>
              <a:defRPr sz="7559">
                <a:solidFill>
                  <a:schemeClr val="tx1">
                    <a:tint val="75000"/>
                  </a:schemeClr>
                </a:solidFill>
              </a:defRPr>
            </a:lvl3pPr>
            <a:lvl4pPr marL="647985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863980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1079975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295970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511965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7279600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997" y="7559836"/>
            <a:ext cx="22259978" cy="21382032"/>
          </a:xfrm>
        </p:spPr>
        <p:txBody>
          <a:bodyPr/>
          <a:lstStyle>
            <a:lvl1pPr>
              <a:defRPr sz="13228"/>
            </a:lvl1pPr>
            <a:lvl2pPr>
              <a:defRPr sz="11338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9975" y="7559836"/>
            <a:ext cx="22259978" cy="21382032"/>
          </a:xfrm>
        </p:spPr>
        <p:txBody>
          <a:bodyPr/>
          <a:lstStyle>
            <a:lvl1pPr>
              <a:defRPr sz="13228"/>
            </a:lvl1pPr>
            <a:lvl2pPr>
              <a:defRPr sz="11338"/>
            </a:lvl2pPr>
            <a:lvl3pPr>
              <a:defRPr sz="9449"/>
            </a:lvl3pPr>
            <a:lvl4pPr>
              <a:defRPr sz="8504"/>
            </a:lvl4pPr>
            <a:lvl5pPr>
              <a:defRPr sz="8504"/>
            </a:lvl5pPr>
            <a:lvl6pPr>
              <a:defRPr sz="8504"/>
            </a:lvl6pPr>
            <a:lvl7pPr>
              <a:defRPr sz="8504"/>
            </a:lvl7pPr>
            <a:lvl8pPr>
              <a:defRPr sz="8504"/>
            </a:lvl8pPr>
            <a:lvl9pPr>
              <a:defRPr sz="85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97" y="7252343"/>
            <a:ext cx="22268731" cy="3022431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997" y="10274774"/>
            <a:ext cx="22268731" cy="18667092"/>
          </a:xfrm>
        </p:spPr>
        <p:txBody>
          <a:bodyPr/>
          <a:lstStyle>
            <a:lvl1pPr>
              <a:defRPr sz="11338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2477" y="7252343"/>
            <a:ext cx="22277478" cy="3022431"/>
          </a:xfrm>
        </p:spPr>
        <p:txBody>
          <a:bodyPr anchor="b"/>
          <a:lstStyle>
            <a:lvl1pPr marL="0" indent="0">
              <a:buNone/>
              <a:defRPr sz="11338" b="1"/>
            </a:lvl1pPr>
            <a:lvl2pPr marL="2159950" indent="0">
              <a:buNone/>
              <a:defRPr sz="9449" b="1"/>
            </a:lvl2pPr>
            <a:lvl3pPr marL="4319900" indent="0">
              <a:buNone/>
              <a:defRPr sz="8504" b="1"/>
            </a:lvl3pPr>
            <a:lvl4pPr marL="6479850" indent="0">
              <a:buNone/>
              <a:defRPr sz="7559" b="1"/>
            </a:lvl4pPr>
            <a:lvl5pPr marL="8639800" indent="0">
              <a:buNone/>
              <a:defRPr sz="7559" b="1"/>
            </a:lvl5pPr>
            <a:lvl6pPr marL="10799750" indent="0">
              <a:buNone/>
              <a:defRPr sz="7559" b="1"/>
            </a:lvl6pPr>
            <a:lvl7pPr marL="12959700" indent="0">
              <a:buNone/>
              <a:defRPr sz="7559" b="1"/>
            </a:lvl7pPr>
            <a:lvl8pPr marL="15119650" indent="0">
              <a:buNone/>
              <a:defRPr sz="7559" b="1"/>
            </a:lvl8pPr>
            <a:lvl9pPr marL="17279600" indent="0">
              <a:buNone/>
              <a:defRPr sz="75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2477" y="10274774"/>
            <a:ext cx="22277478" cy="18667092"/>
          </a:xfrm>
        </p:spPr>
        <p:txBody>
          <a:bodyPr/>
          <a:lstStyle>
            <a:lvl1pPr>
              <a:defRPr sz="11338"/>
            </a:lvl1pPr>
            <a:lvl2pPr>
              <a:defRPr sz="9449"/>
            </a:lvl2pPr>
            <a:lvl3pPr>
              <a:defRPr sz="8504"/>
            </a:lvl3pPr>
            <a:lvl4pPr>
              <a:defRPr sz="7559"/>
            </a:lvl4pPr>
            <a:lvl5pPr>
              <a:defRPr sz="7559"/>
            </a:lvl5pPr>
            <a:lvl6pPr>
              <a:defRPr sz="7559"/>
            </a:lvl6pPr>
            <a:lvl7pPr>
              <a:defRPr sz="7559"/>
            </a:lvl7pPr>
            <a:lvl8pPr>
              <a:defRPr sz="7559"/>
            </a:lvl8pPr>
            <a:lvl9pPr>
              <a:defRPr sz="75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4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1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0" y="1289972"/>
            <a:ext cx="16581236" cy="5489879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980" y="1289974"/>
            <a:ext cx="28174972" cy="27651895"/>
          </a:xfrm>
        </p:spPr>
        <p:txBody>
          <a:bodyPr/>
          <a:lstStyle>
            <a:lvl1pPr>
              <a:defRPr sz="15118"/>
            </a:lvl1pPr>
            <a:lvl2pPr>
              <a:defRPr sz="13228"/>
            </a:lvl2pPr>
            <a:lvl3pPr>
              <a:defRPr sz="11338"/>
            </a:lvl3pPr>
            <a:lvl4pPr>
              <a:defRPr sz="9449"/>
            </a:lvl4pPr>
            <a:lvl5pPr>
              <a:defRPr sz="9449"/>
            </a:lvl5pPr>
            <a:lvl6pPr>
              <a:defRPr sz="9449"/>
            </a:lvl6pPr>
            <a:lvl7pPr>
              <a:defRPr sz="9449"/>
            </a:lvl7pPr>
            <a:lvl8pPr>
              <a:defRPr sz="9449"/>
            </a:lvl8pPr>
            <a:lvl9pPr>
              <a:defRPr sz="944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0" y="6779854"/>
            <a:ext cx="16581236" cy="22162015"/>
          </a:xfrm>
        </p:spPr>
        <p:txBody>
          <a:bodyPr/>
          <a:lstStyle>
            <a:lvl1pPr marL="0" indent="0">
              <a:buNone/>
              <a:defRPr sz="6614"/>
            </a:lvl1pPr>
            <a:lvl2pPr marL="2159950" indent="0">
              <a:buNone/>
              <a:defRPr sz="5669"/>
            </a:lvl2pPr>
            <a:lvl3pPr marL="4319900" indent="0">
              <a:buNone/>
              <a:defRPr sz="4724"/>
            </a:lvl3pPr>
            <a:lvl4pPr marL="6479850" indent="0">
              <a:buNone/>
              <a:defRPr sz="4252"/>
            </a:lvl4pPr>
            <a:lvl5pPr marL="8639800" indent="0">
              <a:buNone/>
              <a:defRPr sz="4252"/>
            </a:lvl5pPr>
            <a:lvl6pPr marL="10799750" indent="0">
              <a:buNone/>
              <a:defRPr sz="4252"/>
            </a:lvl6pPr>
            <a:lvl7pPr marL="12959700" indent="0">
              <a:buNone/>
              <a:defRPr sz="4252"/>
            </a:lvl7pPr>
            <a:lvl8pPr marL="15119650" indent="0">
              <a:buNone/>
              <a:defRPr sz="4252"/>
            </a:lvl8pPr>
            <a:lvl9pPr marL="17279600" indent="0">
              <a:buNone/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8743" y="22679501"/>
            <a:ext cx="30239970" cy="2677444"/>
          </a:xfrm>
        </p:spPr>
        <p:txBody>
          <a:bodyPr anchor="b"/>
          <a:lstStyle>
            <a:lvl1pPr algn="l">
              <a:defRPr sz="944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8743" y="2894936"/>
            <a:ext cx="30239970" cy="19439573"/>
          </a:xfrm>
        </p:spPr>
        <p:txBody>
          <a:bodyPr/>
          <a:lstStyle>
            <a:lvl1pPr marL="0" indent="0">
              <a:buNone/>
              <a:defRPr sz="15118"/>
            </a:lvl1pPr>
            <a:lvl2pPr marL="2159950" indent="0">
              <a:buNone/>
              <a:defRPr sz="13228"/>
            </a:lvl2pPr>
            <a:lvl3pPr marL="4319900" indent="0">
              <a:buNone/>
              <a:defRPr sz="11338"/>
            </a:lvl3pPr>
            <a:lvl4pPr marL="6479850" indent="0">
              <a:buNone/>
              <a:defRPr sz="9449"/>
            </a:lvl4pPr>
            <a:lvl5pPr marL="8639800" indent="0">
              <a:buNone/>
              <a:defRPr sz="9449"/>
            </a:lvl5pPr>
            <a:lvl6pPr marL="10799750" indent="0">
              <a:buNone/>
              <a:defRPr sz="9449"/>
            </a:lvl6pPr>
            <a:lvl7pPr marL="12959700" indent="0">
              <a:buNone/>
              <a:defRPr sz="9449"/>
            </a:lvl7pPr>
            <a:lvl8pPr marL="15119650" indent="0">
              <a:buNone/>
              <a:defRPr sz="9449"/>
            </a:lvl8pPr>
            <a:lvl9pPr marL="17279600" indent="0">
              <a:buNone/>
              <a:defRPr sz="9449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8743" y="25356945"/>
            <a:ext cx="30239970" cy="3802414"/>
          </a:xfrm>
        </p:spPr>
        <p:txBody>
          <a:bodyPr/>
          <a:lstStyle>
            <a:lvl1pPr marL="0" indent="0">
              <a:buNone/>
              <a:defRPr sz="6614"/>
            </a:lvl1pPr>
            <a:lvl2pPr marL="2159950" indent="0">
              <a:buNone/>
              <a:defRPr sz="5669"/>
            </a:lvl2pPr>
            <a:lvl3pPr marL="4319900" indent="0">
              <a:buNone/>
              <a:defRPr sz="4724"/>
            </a:lvl3pPr>
            <a:lvl4pPr marL="6479850" indent="0">
              <a:buNone/>
              <a:defRPr sz="4252"/>
            </a:lvl4pPr>
            <a:lvl5pPr marL="8639800" indent="0">
              <a:buNone/>
              <a:defRPr sz="4252"/>
            </a:lvl5pPr>
            <a:lvl6pPr marL="10799750" indent="0">
              <a:buNone/>
              <a:defRPr sz="4252"/>
            </a:lvl6pPr>
            <a:lvl7pPr marL="12959700" indent="0">
              <a:buNone/>
              <a:defRPr sz="4252"/>
            </a:lvl7pPr>
            <a:lvl8pPr marL="15119650" indent="0">
              <a:buNone/>
              <a:defRPr sz="4252"/>
            </a:lvl8pPr>
            <a:lvl9pPr marL="17279600" indent="0">
              <a:buNone/>
              <a:defRPr sz="42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1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9998" y="1297474"/>
            <a:ext cx="45359955" cy="539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998" y="7559836"/>
            <a:ext cx="45359955" cy="2138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9998" y="30029342"/>
            <a:ext cx="1175998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9950"/>
            <a:fld id="{15699F97-CA2E-FE43-A0F3-C7A6E08472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9950"/>
              <a:t>3/7/2021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19983" y="30029342"/>
            <a:ext cx="1595998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99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19964" y="30029342"/>
            <a:ext cx="1175998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59950"/>
            <a:fld id="{C4212EC8-6320-284A-9281-EF0ADBE8F0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599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159950" rtl="0" eaLnBrk="1" latinLnBrk="0" hangingPunct="1">
        <a:spcBef>
          <a:spcPct val="0"/>
        </a:spcBef>
        <a:buNone/>
        <a:defRPr sz="20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962" indent="-1619962" algn="l" defTabSz="2159950" rtl="0" eaLnBrk="1" latinLnBrk="0" hangingPunct="1">
        <a:spcBef>
          <a:spcPct val="20000"/>
        </a:spcBef>
        <a:buFont typeface="Arial"/>
        <a:buChar char="•"/>
        <a:defRPr sz="15118" kern="1200">
          <a:solidFill>
            <a:schemeClr val="tx1"/>
          </a:solidFill>
          <a:latin typeface="+mn-lt"/>
          <a:ea typeface="+mn-ea"/>
          <a:cs typeface="+mn-cs"/>
        </a:defRPr>
      </a:lvl1pPr>
      <a:lvl2pPr marL="3509919" indent="-1349969" algn="l" defTabSz="2159950" rtl="0" eaLnBrk="1" latinLnBrk="0" hangingPunct="1">
        <a:spcBef>
          <a:spcPct val="20000"/>
        </a:spcBef>
        <a:buFont typeface="Arial"/>
        <a:buChar char="–"/>
        <a:defRPr sz="13228" kern="1200">
          <a:solidFill>
            <a:schemeClr val="tx1"/>
          </a:solidFill>
          <a:latin typeface="+mn-lt"/>
          <a:ea typeface="+mn-ea"/>
          <a:cs typeface="+mn-cs"/>
        </a:defRPr>
      </a:lvl2pPr>
      <a:lvl3pPr marL="5399875" indent="-1079975" algn="l" defTabSz="2159950" rtl="0" eaLnBrk="1" latinLnBrk="0" hangingPunct="1">
        <a:spcBef>
          <a:spcPct val="20000"/>
        </a:spcBef>
        <a:buFont typeface="Arial"/>
        <a:buChar char="•"/>
        <a:defRPr sz="11338" kern="1200">
          <a:solidFill>
            <a:schemeClr val="tx1"/>
          </a:solidFill>
          <a:latin typeface="+mn-lt"/>
          <a:ea typeface="+mn-ea"/>
          <a:cs typeface="+mn-cs"/>
        </a:defRPr>
      </a:lvl3pPr>
      <a:lvl4pPr marL="7559825" indent="-1079975" algn="l" defTabSz="2159950" rtl="0" eaLnBrk="1" latinLnBrk="0" hangingPunct="1">
        <a:spcBef>
          <a:spcPct val="20000"/>
        </a:spcBef>
        <a:buFont typeface="Arial"/>
        <a:buChar char="–"/>
        <a:defRPr sz="9449" kern="1200">
          <a:solidFill>
            <a:schemeClr val="tx1"/>
          </a:solidFill>
          <a:latin typeface="+mn-lt"/>
          <a:ea typeface="+mn-ea"/>
          <a:cs typeface="+mn-cs"/>
        </a:defRPr>
      </a:lvl4pPr>
      <a:lvl5pPr marL="9719775" indent="-1079975" algn="l" defTabSz="2159950" rtl="0" eaLnBrk="1" latinLnBrk="0" hangingPunct="1">
        <a:spcBef>
          <a:spcPct val="20000"/>
        </a:spcBef>
        <a:buFont typeface="Arial"/>
        <a:buChar char="»"/>
        <a:defRPr sz="9449" kern="1200">
          <a:solidFill>
            <a:schemeClr val="tx1"/>
          </a:solidFill>
          <a:latin typeface="+mn-lt"/>
          <a:ea typeface="+mn-ea"/>
          <a:cs typeface="+mn-cs"/>
        </a:defRPr>
      </a:lvl5pPr>
      <a:lvl6pPr marL="11879725" indent="-1079975" algn="l" defTabSz="2159950" rtl="0" eaLnBrk="1" latinLnBrk="0" hangingPunct="1">
        <a:spcBef>
          <a:spcPct val="20000"/>
        </a:spcBef>
        <a:buFont typeface="Arial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6pPr>
      <a:lvl7pPr marL="14039675" indent="-1079975" algn="l" defTabSz="2159950" rtl="0" eaLnBrk="1" latinLnBrk="0" hangingPunct="1">
        <a:spcBef>
          <a:spcPct val="20000"/>
        </a:spcBef>
        <a:buFont typeface="Arial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7pPr>
      <a:lvl8pPr marL="16199625" indent="-1079975" algn="l" defTabSz="2159950" rtl="0" eaLnBrk="1" latinLnBrk="0" hangingPunct="1">
        <a:spcBef>
          <a:spcPct val="20000"/>
        </a:spcBef>
        <a:buFont typeface="Arial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8pPr>
      <a:lvl9pPr marL="18359575" indent="-1079975" algn="l" defTabSz="2159950" rtl="0" eaLnBrk="1" latinLnBrk="0" hangingPunct="1">
        <a:spcBef>
          <a:spcPct val="20000"/>
        </a:spcBef>
        <a:buFont typeface="Arial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1pPr>
      <a:lvl2pPr marL="215995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3pPr>
      <a:lvl4pPr marL="647985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4pPr>
      <a:lvl5pPr marL="863980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5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6pPr>
      <a:lvl7pPr marL="1295970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7pPr>
      <a:lvl8pPr marL="1511965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8pPr>
      <a:lvl9pPr marL="17279600" algn="l" defTabSz="2159950" rtl="0" eaLnBrk="1" latinLnBrk="0" hangingPunct="1">
        <a:defRPr sz="8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2193" y="13935783"/>
            <a:ext cx="23364873" cy="167095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200" b="1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Background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: GINA recommends increasing inhaled corticosteroid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ICS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or add-on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tiotropium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respimat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(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TioR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to control asthma at step 4 and 5. In Thailand,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tiotropium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handihaler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(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is cheaper and more available than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TioR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. </a:t>
            </a:r>
            <a:endParaRPr lang="en-US" sz="5200" dirty="0" smtClean="0">
              <a:solidFill>
                <a:prstClr val="black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The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evidence of comparing the efficacy of add-on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and increasing dose of ICS in asthma patients previously on inhaled corticosteroid and long acting β2 agonist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ICS/LABA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is limited. We, therefore, compared the efficacy of these two drugs.</a:t>
            </a: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200" b="1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Methods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: This is a randomized controlled trial. We enrolled asthma patient, 18 to 75 years, and on at least moderate dose of ICS/LABA. Each patient was randomly assigned to receive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18 mcg/day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or Budesonide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Bud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400 mcg/day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. The primary outcome was the difference of improvement of trough forced expiratory volume in 1 second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FEV1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at 4 and 12 weeks between two groups. The secondary outcomes were Asthma Control Test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ACT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and </a:t>
            </a:r>
            <a:r>
              <a:rPr lang="en-US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Asthma Quality of Life Questionnaire</a:t>
            </a:r>
            <a:r>
              <a:rPr lang="th-TH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AQLQ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at 4 and 12 weeks and </a:t>
            </a:r>
            <a:r>
              <a:rPr lang="en-US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fractional exhaled nitric oxide</a:t>
            </a:r>
            <a:r>
              <a:rPr lang="th-TH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(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FeNO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at 12 weeks.</a:t>
            </a: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200" b="1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Results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: Total 25 patients were enrolled. All patients were type 2 inflammation. </a:t>
            </a:r>
            <a:r>
              <a:rPr lang="en-US" sz="5200" dirty="0">
                <a:latin typeface="CordiaUPC" panose="020B0304020202020204" pitchFamily="34" charset="-34"/>
                <a:cs typeface="CordiaUPC" panose="020B0304020202020204" pitchFamily="34" charset="-34"/>
              </a:rPr>
              <a:t>There were 11 and 14 patients in Bud and </a:t>
            </a:r>
            <a:r>
              <a:rPr lang="en-US" sz="5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Tio</a:t>
            </a:r>
            <a:r>
              <a:rPr lang="en-US" sz="5200" dirty="0">
                <a:latin typeface="CordiaUPC" panose="020B0304020202020204" pitchFamily="34" charset="-34"/>
                <a:cs typeface="CordiaUPC" panose="020B0304020202020204" pitchFamily="34" charset="-34"/>
              </a:rPr>
              <a:t> group, respectively. 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Bud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was superior than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Tio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in improvement of FEV1, with the mean difference in change from baseline at 4 and 12 weeks of 0.409 liters 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95% CI 0.128 to 0.691, P value 0.004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and 0.448 liters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95% CI 0.163 to 0.734, P value 0.002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, respectively. There 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was no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statistical difference in the change of mean ACT score between two groups. Bud was statistically superior than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Tio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in improvement of total AQLQ score at 4 weeks, with values of 0.60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points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95% CI 0.02 to 1.18, P value 0.041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  <a:r>
              <a:rPr lang="en-US" sz="5400" dirty="0"/>
              <a:t> </a:t>
            </a:r>
            <a:r>
              <a:rPr lang="en-US" sz="5200" dirty="0">
                <a:latin typeface="CordiaUPC" panose="020B0304020202020204" pitchFamily="34" charset="-34"/>
                <a:cs typeface="CordiaUPC" panose="020B0304020202020204" pitchFamily="34" charset="-34"/>
              </a:rPr>
              <a:t>But there was no statistical difference in term of improvement of total AQLQ score at 12 weeks. 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Bud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was statistically superior than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Tio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in reducing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FeNO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level at 12 weeks, with value of -15.76 ppb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95%CI -29.06 to -2.45, P value 0.023</a:t>
            </a:r>
            <a:r>
              <a:rPr lang="th-TH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)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5648" y="6712148"/>
            <a:ext cx="22850596" cy="602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9600" b="1" dirty="0">
                <a:solidFill>
                  <a:srgbClr val="0000CC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Efficacy of add-on </a:t>
            </a:r>
            <a:r>
              <a:rPr lang="en-US" sz="9600" b="1" dirty="0" err="1">
                <a:solidFill>
                  <a:srgbClr val="0000CC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tiotropium</a:t>
            </a:r>
            <a:r>
              <a:rPr lang="en-US" sz="9600" b="1" dirty="0">
                <a:solidFill>
                  <a:srgbClr val="0000CC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9600" b="1" dirty="0" err="1">
                <a:solidFill>
                  <a:srgbClr val="0000CC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handihaler</a:t>
            </a:r>
            <a:r>
              <a:rPr lang="en-US" sz="9600" b="1" dirty="0">
                <a:solidFill>
                  <a:srgbClr val="0000CC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versus add-on budesonide in asthma patients who previously on ICS/LABA</a:t>
            </a:r>
            <a:endParaRPr lang="en-US" sz="7200" dirty="0">
              <a:solidFill>
                <a:srgbClr val="0000CC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Witchaya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Aunanan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M.D</a:t>
            </a:r>
            <a:r>
              <a:rPr lang="en-US" sz="5000" baseline="30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1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, </a:t>
            </a:r>
            <a:r>
              <a:rPr lang="en-US" sz="50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Thitiwat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Sriprasart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M.D</a:t>
            </a:r>
            <a:r>
              <a:rPr lang="en-US" sz="5000" baseline="30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1</a:t>
            </a:r>
            <a:endParaRPr lang="en-US" sz="5000" dirty="0">
              <a:solidFill>
                <a:prstClr val="black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000" baseline="30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1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Division of Pulmonary and Critical Care Medicine, Department of Medicine, Faculty of Medicine, </a:t>
            </a: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Chulalongkorn</a:t>
            </a:r>
            <a:r>
              <a:rPr lang="en-US" sz="50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University, Bangkok, Thailand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19279" y="6706973"/>
          <a:ext cx="19113929" cy="11493302"/>
        </p:xfrm>
        <a:graphic>
          <a:graphicData uri="http://schemas.openxmlformats.org/drawingml/2006/table">
            <a:tbl>
              <a:tblPr firstRow="1" firstCol="1" bandRow="1"/>
              <a:tblGrid>
                <a:gridCol w="5293955"/>
                <a:gridCol w="5184458"/>
                <a:gridCol w="1956684"/>
                <a:gridCol w="4850032"/>
                <a:gridCol w="1828800"/>
              </a:tblGrid>
              <a:tr h="137640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Outcomes</a:t>
                      </a:r>
                      <a:endParaRPr lang="en-US" sz="44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Mean difference in change from baseline</a:t>
                      </a:r>
                      <a:endParaRPr lang="en-US" sz="44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between Bud and </a:t>
                      </a:r>
                      <a:r>
                        <a:rPr lang="en-US" sz="4400" b="1" dirty="0" err="1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Tio</a:t>
                      </a:r>
                      <a:r>
                        <a:rPr lang="th-TH" sz="44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(</a:t>
                      </a:r>
                      <a:r>
                        <a:rPr lang="en-US" sz="44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95% CI </a:t>
                      </a:r>
                      <a:r>
                        <a:rPr lang="th-TH" sz="44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4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57879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At 4 weeks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P-value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2-tailed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At 12 weeks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P-value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2-tailed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Primary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125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Post-bronchodilator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trough FEV1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 liters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0.409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0.128 to 0.691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0.004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0.448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0.163 to 0.734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0.002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Secondary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ACT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score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–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points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1.80 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-0.49 to 4.09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1.75 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-0.48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to 3.98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AQLQ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score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–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points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None/>
                      </a:pPr>
                      <a:r>
                        <a:rPr lang="en-US" sz="4000" baseline="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      ▪ 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Total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AQLQ score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0.60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0.02 to 1.18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0.041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0.52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-0.01 to 1.06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0.056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None/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      </a:t>
                      </a:r>
                      <a:r>
                        <a:rPr lang="en-US" sz="4000" baseline="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▪ 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Symptom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0.59 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-0.01 to 1.19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0.46 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-0.09 to 1.02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0.101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None/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      </a:t>
                      </a:r>
                      <a:r>
                        <a:rPr lang="en-US" sz="4000" baseline="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▪ 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Activity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limitation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0.39 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-0.09 to 0.89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0.63 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0.18 to 1.07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0.005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None/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     </a:t>
                      </a:r>
                      <a:r>
                        <a:rPr lang="en-US" sz="4000" baseline="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▪ 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Emotional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function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0.54 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-0.25 to 1.35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0.42 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-0.30 to 1.15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0.251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6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Wingdings" panose="05000000000000000000" pitchFamily="2" charset="2"/>
                        <a:buNone/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    </a:t>
                      </a:r>
                      <a:r>
                        <a:rPr lang="en-US" sz="4000" baseline="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▪  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Environmental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stimuli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0.88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(</a:t>
                      </a: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0.13 to 1.63</a:t>
                      </a:r>
                      <a:r>
                        <a:rPr lang="th-TH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solidFill>
                            <a:srgbClr val="FF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0.021</a:t>
                      </a:r>
                      <a:endParaRPr lang="en-US" sz="400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0.59 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-0.06 to 1.24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0.075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1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 </a:t>
                      </a:r>
                      <a:r>
                        <a:rPr lang="en-US" sz="4000" dirty="0" err="1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FeNO</a:t>
                      </a:r>
                      <a:r>
                        <a:rPr lang="en-US" sz="4000" dirty="0" smtClean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 ppb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-15.76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(</a:t>
                      </a:r>
                      <a:r>
                        <a:rPr lang="en-US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-29.06 to -2.45</a:t>
                      </a:r>
                      <a:r>
                        <a:rPr lang="th-TH" sz="4000" dirty="0"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)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FF0000"/>
                          </a:solidFill>
                          <a:effectLst/>
                          <a:latin typeface="CordiaUPC" panose="020B0304020202020204" pitchFamily="34" charset="-34"/>
                          <a:ea typeface="Calibri" panose="020F0502020204030204" pitchFamily="34" charset="0"/>
                          <a:cs typeface="CordiaUPC" panose="020B0304020202020204" pitchFamily="34" charset="-34"/>
                        </a:rPr>
                        <a:t>0.023</a:t>
                      </a:r>
                      <a:endParaRPr lang="en-US" sz="4000" dirty="0">
                        <a:effectLst/>
                        <a:latin typeface="CordiaUPC" panose="020B0304020202020204" pitchFamily="34" charset="-34"/>
                        <a:ea typeface="Calibri" panose="020F0502020204030204" pitchFamily="34" charset="0"/>
                        <a:cs typeface="CordiaUPC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748930" y="5802947"/>
            <a:ext cx="14570014" cy="8826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defTabSz="3974348">
              <a:lnSpc>
                <a:spcPct val="107000"/>
              </a:lnSpc>
              <a:spcAft>
                <a:spcPts val="1200"/>
              </a:spcAft>
            </a:pPr>
            <a:r>
              <a:rPr lang="en-US" sz="4800" dirty="0">
                <a:solidFill>
                  <a:prstClr val="white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Table: Mean difference in change of outcomes from baseline at 4 and 12 weeks</a:t>
            </a:r>
            <a:endParaRPr lang="en-US" sz="4800" dirty="0">
              <a:solidFill>
                <a:prstClr val="white"/>
              </a:solidFill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86520" y="26588469"/>
            <a:ext cx="21092004" cy="49081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200" b="1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Conclusions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 </a:t>
            </a:r>
            <a:r>
              <a:rPr lang="en-US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Increasing dose of ICS to treat asthma patients, who previously </a:t>
            </a:r>
            <a:r>
              <a:rPr lang="en-US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on moderate or high dose ICS/LABA and type 2 inflammation phenotype, was superior than add-on </a:t>
            </a:r>
            <a:r>
              <a:rPr lang="en-US" sz="5200" dirty="0" err="1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</a:t>
            </a:r>
            <a:r>
              <a:rPr lang="en-US" sz="5200" dirty="0">
                <a:solidFill>
                  <a:srgbClr val="000000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in improvement of FEV1 and the patients’ quality of life.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The efficacy of increasing dose of ICS or add-on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in non type2 asthma needs to be explored.</a:t>
            </a: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solidFill>
                <a:prstClr val="black"/>
              </a:solidFill>
              <a:latin typeface="CordiaUPC" panose="020B0304020202020204" pitchFamily="34" charset="-34"/>
              <a:ea typeface="Calibri" panose="020F0502020204030204" pitchFamily="34" charset="0"/>
              <a:cs typeface="CordiaUPC" panose="020B0304020202020204" pitchFamily="34" charset="-34"/>
            </a:endParaRPr>
          </a:p>
          <a:p>
            <a:pPr defTabSz="3974348">
              <a:lnSpc>
                <a:spcPct val="107000"/>
              </a:lnSpc>
              <a:spcAft>
                <a:spcPts val="800"/>
              </a:spcAft>
            </a:pPr>
            <a:r>
              <a:rPr lang="en-US" sz="5200" b="1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Key words: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dd-on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budesonide, 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Add-on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tiotropium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 </a:t>
            </a:r>
            <a:r>
              <a:rPr lang="en-US" sz="5200" dirty="0" err="1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handihaler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, </a:t>
            </a:r>
            <a:r>
              <a:rPr lang="en-US" sz="5200" dirty="0" smtClean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Asthma </a:t>
            </a:r>
            <a:r>
              <a:rPr lang="en-US" sz="5200" dirty="0">
                <a:solidFill>
                  <a:prstClr val="black"/>
                </a:solidFill>
                <a:latin typeface="CordiaUPC" panose="020B0304020202020204" pitchFamily="34" charset="-34"/>
                <a:ea typeface="Calibri" panose="020F0502020204030204" pitchFamily="34" charset="0"/>
                <a:cs typeface="CordiaUPC" panose="020B0304020202020204" pitchFamily="34" charset="-34"/>
              </a:rPr>
              <a:t>treatment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532" y="19515782"/>
            <a:ext cx="10405836" cy="65912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2463" y="19511476"/>
            <a:ext cx="11197074" cy="66011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225324" y="18666204"/>
            <a:ext cx="1578188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3974348"/>
            <a:r>
              <a:rPr lang="en-US" sz="4800" b="1" dirty="0">
                <a:solidFill>
                  <a:prstClr val="white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Figure:</a:t>
            </a:r>
            <a:r>
              <a:rPr lang="en-US" sz="4800" dirty="0">
                <a:solidFill>
                  <a:prstClr val="white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 Mean difference in change of trough FEV1 and total AQLQ score from baseline</a:t>
            </a:r>
          </a:p>
        </p:txBody>
      </p:sp>
    </p:spTree>
    <p:extLst>
      <p:ext uri="{BB962C8B-B14F-4D97-AF65-F5344CB8AC3E}">
        <p14:creationId xmlns:p14="http://schemas.microsoft.com/office/powerpoint/2010/main" val="10340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724</Words>
  <Application>Microsoft Office PowerPoint</Application>
  <PresentationFormat>Custom</PresentationFormat>
  <Paragraphs>83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Cordia New</vt:lpstr>
      <vt:lpstr>CordiaUPC</vt:lpstr>
      <vt:lpstr>Wingdings</vt:lpstr>
      <vt:lpstr>Presentation01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Loco</dc:creator>
  <cp:lastModifiedBy>user</cp:lastModifiedBy>
  <cp:revision>18</cp:revision>
  <dcterms:created xsi:type="dcterms:W3CDTF">2021-02-22T16:14:32Z</dcterms:created>
  <dcterms:modified xsi:type="dcterms:W3CDTF">2021-03-07T08:05:32Z</dcterms:modified>
</cp:coreProperties>
</file>